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3"/>
  </p:notesMasterIdLst>
  <p:sldIdLst>
    <p:sldId id="256" r:id="rId5"/>
    <p:sldId id="257" r:id="rId6"/>
    <p:sldId id="258" r:id="rId7"/>
    <p:sldId id="263" r:id="rId8"/>
    <p:sldId id="264" r:id="rId9"/>
    <p:sldId id="265" r:id="rId10"/>
    <p:sldId id="278" r:id="rId11"/>
    <p:sldId id="279" r:id="rId12"/>
    <p:sldId id="280" r:id="rId13"/>
    <p:sldId id="281" r:id="rId14"/>
    <p:sldId id="275" r:id="rId15"/>
    <p:sldId id="277" r:id="rId16"/>
    <p:sldId id="282" r:id="rId17"/>
    <p:sldId id="273" r:id="rId18"/>
    <p:sldId id="276" r:id="rId19"/>
    <p:sldId id="266" r:id="rId20"/>
    <p:sldId id="283" r:id="rId21"/>
    <p:sldId id="26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Lato" panose="020F0502020204030203" pitchFamily="34" charset="0"/>
      <p:regular r:id="rId29"/>
      <p:bold r:id="rId30"/>
      <p:italic r:id="rId31"/>
      <p:boldItalic r:id="rId32"/>
    </p:embeddedFont>
    <p:embeddedFont>
      <p:font typeface="Sarabun" panose="020B0604020202020204" charset="-34"/>
      <p:regular r:id="rId33"/>
      <p:bold r:id="rId34"/>
      <p:italic r:id="rId35"/>
      <p:boldItalic r:id="rId36"/>
    </p:embeddedFont>
    <p:embeddedFont>
      <p:font typeface="Segoe UI" panose="020B050204020402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D5D22-2E07-4410-A905-C356ADF1E74E}" v="299" dt="2023-10-11T15:08:08.403"/>
  </p1510:revLst>
</p1510:revInfo>
</file>

<file path=ppt/tableStyles.xml><?xml version="1.0" encoding="utf-8"?>
<a:tblStyleLst xmlns:a="http://schemas.openxmlformats.org/drawingml/2006/main" def="{4E56F469-51DA-41BB-99AF-148C36520CAC}">
  <a:tblStyle styleId="{4E56F469-51DA-41BB-99AF-148C36520CA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77" autoAdjust="0"/>
  </p:normalViewPr>
  <p:slideViewPr>
    <p:cSldViewPr snapToGrid="0">
      <p:cViewPr varScale="1">
        <p:scale>
          <a:sx n="119" d="100"/>
          <a:sy n="119" d="100"/>
        </p:scale>
        <p:origin x="13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Hungarian_algorithm#cite_note-kuhn1956-2" TargetMode="External"/><Relationship Id="rId3" Type="http://schemas.openxmlformats.org/officeDocument/2006/relationships/hyperlink" Target="https://en.wikipedia.org/wiki/Harold_Kuhn" TargetMode="External"/><Relationship Id="rId7" Type="http://schemas.openxmlformats.org/officeDocument/2006/relationships/hyperlink" Target="https://en.wikipedia.org/wiki/Hungarian_algorithm#cite_note-kuhn1955-1"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Jen%C5%91_Egerv%C3%A1ry" TargetMode="External"/><Relationship Id="rId5" Type="http://schemas.openxmlformats.org/officeDocument/2006/relationships/hyperlink" Target="https://en.wikipedia.org/wiki/D%C3%A9nes_K%C5%91nig" TargetMode="External"/><Relationship Id="rId4" Type="http://schemas.openxmlformats.org/officeDocument/2006/relationships/hyperlink" Target="https://en.wikipedia.org/wiki/Hungar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84adfdb9f6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 name="Google Shape;65;g284adfdb9f6_1_3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dirty="0"/>
          </a:p>
        </p:txBody>
      </p:sp>
      <p:sp>
        <p:nvSpPr>
          <p:cNvPr id="66" name="Google Shape;66;g284adfdb9f6_1_3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Sarabun"/>
                <a:ea typeface="Sarabun"/>
                <a:cs typeface="Sarabun"/>
                <a:sym typeface="Sarabun"/>
              </a:rPr>
              <a:t>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8d03f8900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g248d03f8900_1_44: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2000" dirty="0"/>
              <a:t>It is important to point out that MOTP is a measure of localization precision, not to be confused with the positive predictive value or relevance in the context of precision / recall curves used, e.g., in object detection. In practice, it mostly quantifies the localization accuracy of the detector, and therefore, it provides little information about the actual performance of the tracker</a:t>
            </a:r>
            <a:endParaRPr sz="2000" b="0" strike="noStrike" dirty="0">
              <a:latin typeface="Arial"/>
              <a:ea typeface="Arial"/>
              <a:cs typeface="Arial"/>
              <a:sym typeface="Arial"/>
            </a:endParaRPr>
          </a:p>
        </p:txBody>
      </p:sp>
      <p:sp>
        <p:nvSpPr>
          <p:cNvPr id="100" name="Google Shape;100;g248d03f8900_1_44: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1194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8d03f8900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g248d03f8900_1_44: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2000" b="0" i="0" dirty="0">
                <a:solidFill>
                  <a:srgbClr val="212529"/>
                </a:solidFill>
                <a:effectLst/>
                <a:latin typeface="Lato" panose="020F0502020204030203" pitchFamily="34" charset="0"/>
              </a:rPr>
              <a:t>There are several variants of the dataset released each year, such as MOT15, MOT17, MOT20.</a:t>
            </a:r>
          </a:p>
          <a:p>
            <a:pPr marL="216000" lvl="0" indent="180360" algn="just" rtl="0">
              <a:lnSpc>
                <a:spcPct val="115000"/>
              </a:lnSpc>
              <a:spcBef>
                <a:spcPts val="0"/>
              </a:spcBef>
              <a:spcAft>
                <a:spcPts val="0"/>
              </a:spcAft>
              <a:buSzPts val="1400"/>
              <a:buNone/>
            </a:pPr>
            <a:r>
              <a:rPr lang="en-US" sz="2000" dirty="0"/>
              <a:t># V and # F mean how many videos and frames are included in the dataset.</a:t>
            </a:r>
            <a:endParaRPr sz="2000" b="0" strike="noStrike" dirty="0">
              <a:latin typeface="Arial"/>
              <a:ea typeface="Arial"/>
              <a:cs typeface="Arial"/>
              <a:sym typeface="Arial"/>
            </a:endParaRPr>
          </a:p>
        </p:txBody>
      </p:sp>
      <p:sp>
        <p:nvSpPr>
          <p:cNvPr id="100" name="Google Shape;100;g248d03f8900_1_44: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48805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84adfdb9f6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g284adfdb9f6_1_160: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2000" b="0" strike="noStrike">
                <a:latin typeface="Arial"/>
                <a:ea typeface="Arial"/>
                <a:cs typeface="Arial"/>
                <a:sym typeface="Arial"/>
              </a:rPr>
              <a:t>Slide này giới thiệu tổng quan về nền tảng: nền tảng đó là gì, giúp người dùng làm gì và đem lại lợi ích như nào, …</a:t>
            </a:r>
            <a:endParaRPr sz="2000" b="0" strike="noStrike">
              <a:latin typeface="Arial"/>
              <a:ea typeface="Arial"/>
              <a:cs typeface="Arial"/>
              <a:sym typeface="Arial"/>
            </a:endParaRPr>
          </a:p>
          <a:p>
            <a:pPr marL="216000" lvl="0" indent="180360" algn="just" rtl="0">
              <a:lnSpc>
                <a:spcPct val="115000"/>
              </a:lnSpc>
              <a:spcBef>
                <a:spcPts val="0"/>
              </a:spcBef>
              <a:spcAft>
                <a:spcPts val="0"/>
              </a:spcAft>
              <a:buSzPts val="1400"/>
              <a:buNone/>
            </a:pPr>
            <a:r>
              <a:rPr lang="en-US" sz="2000" b="0" strike="noStrike">
                <a:latin typeface="Arial"/>
                <a:ea typeface="Arial"/>
                <a:cs typeface="Arial"/>
                <a:sym typeface="Arial"/>
              </a:rPr>
              <a:t>Liệt kê các key word giới thiệu nổi bật nhất về nền tảng</a:t>
            </a:r>
            <a:endParaRPr sz="2000" b="0" strike="noStrike">
              <a:latin typeface="Arial"/>
              <a:ea typeface="Arial"/>
              <a:cs typeface="Arial"/>
              <a:sym typeface="Arial"/>
            </a:endParaRPr>
          </a:p>
        </p:txBody>
      </p:sp>
      <p:sp>
        <p:nvSpPr>
          <p:cNvPr id="133" name="Google Shape;133;g284adfdb9f6_1_16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6107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84adfdb9f6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g284adfdb9f6_1_160: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127000" marR="0" lvl="0" algn="just" rtl="0">
              <a:lnSpc>
                <a:spcPct val="100000"/>
              </a:lnSpc>
              <a:spcBef>
                <a:spcPts val="0"/>
              </a:spcBef>
              <a:spcAft>
                <a:spcPts val="0"/>
              </a:spcAft>
              <a:buSzPts val="1600"/>
            </a:pPr>
            <a:r>
              <a:rPr lang="en-US" sz="2000" dirty="0" err="1">
                <a:latin typeface="Segoe UI" panose="020B0502040204020203" pitchFamily="34" charset="0"/>
                <a:ea typeface="Calibri"/>
                <a:cs typeface="Segoe UI" panose="020B0502040204020203" pitchFamily="34" charset="0"/>
                <a:sym typeface="Calibri"/>
              </a:rPr>
              <a:t>Là</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một</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mô</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hình</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một</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mô</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hình</a:t>
            </a:r>
            <a:r>
              <a:rPr lang="en-US" sz="2000" dirty="0">
                <a:latin typeface="Segoe UI" panose="020B0502040204020203" pitchFamily="34" charset="0"/>
                <a:ea typeface="Calibri"/>
                <a:cs typeface="Segoe UI" panose="020B0502040204020203" pitchFamily="34" charset="0"/>
                <a:sym typeface="Calibri"/>
              </a:rPr>
              <a:t> Linear-Gaussian State Space Mode, </a:t>
            </a:r>
            <a:r>
              <a:rPr lang="en-US" sz="2000" dirty="0" err="1">
                <a:latin typeface="Segoe UI" panose="020B0502040204020203" pitchFamily="34" charset="0"/>
                <a:ea typeface="Calibri"/>
                <a:cs typeface="Segoe UI" panose="020B0502040204020203" pitchFamily="34" charset="0"/>
                <a:sym typeface="Calibri"/>
              </a:rPr>
              <a:t>lần</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đầu</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ra</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mắt</a:t>
            </a:r>
            <a:r>
              <a:rPr lang="en-US" sz="2000" dirty="0">
                <a:latin typeface="Segoe UI" panose="020B0502040204020203" pitchFamily="34" charset="0"/>
                <a:ea typeface="Calibri"/>
                <a:cs typeface="Segoe UI" panose="020B0502040204020203" pitchFamily="34" charset="0"/>
                <a:sym typeface="Calibri"/>
              </a:rPr>
              <a:t> </a:t>
            </a:r>
            <a:r>
              <a:rPr lang="en-US" sz="2000" dirty="0" err="1">
                <a:latin typeface="Segoe UI" panose="020B0502040204020203" pitchFamily="34" charset="0"/>
                <a:ea typeface="Calibri"/>
                <a:cs typeface="Segoe UI" panose="020B0502040204020203" pitchFamily="34" charset="0"/>
                <a:sym typeface="Calibri"/>
              </a:rPr>
              <a:t>năm</a:t>
            </a:r>
            <a:r>
              <a:rPr lang="en-US" sz="2000" dirty="0">
                <a:latin typeface="Segoe UI" panose="020B0502040204020203" pitchFamily="34" charset="0"/>
                <a:ea typeface="Calibri"/>
                <a:cs typeface="Segoe UI" panose="020B0502040204020203" pitchFamily="34" charset="0"/>
                <a:sym typeface="Calibri"/>
              </a:rPr>
              <a:t> 1960</a:t>
            </a:r>
          </a:p>
          <a:p>
            <a:pPr marL="127000" marR="0" lvl="0" algn="just" rtl="0">
              <a:lnSpc>
                <a:spcPct val="100000"/>
              </a:lnSpc>
              <a:spcBef>
                <a:spcPts val="0"/>
              </a:spcBef>
              <a:spcAft>
                <a:spcPts val="0"/>
              </a:spcAft>
              <a:buSzPts val="1600"/>
            </a:pPr>
            <a:r>
              <a:rPr lang="en-US" sz="2000" dirty="0">
                <a:latin typeface="Segoe UI" panose="020B0502040204020203" pitchFamily="34" charset="0"/>
                <a:ea typeface="Calibri"/>
                <a:cs typeface="Segoe UI" panose="020B0502040204020203" pitchFamily="34" charset="0"/>
                <a:sym typeface="Calibri"/>
              </a:rPr>
              <a:t>https://towardsdatascience.com/what-i-was-missing-while-using-the-kalman-filter-for-object-tracking-8e4c29f6b795?gi=ae3ad7298044</a:t>
            </a:r>
          </a:p>
        </p:txBody>
      </p:sp>
      <p:sp>
        <p:nvSpPr>
          <p:cNvPr id="133" name="Google Shape;133;g284adfdb9f6_1_16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86070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84adfdb9f6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g284adfdb9f6_1_160: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2000" b="0" i="0" dirty="0">
                <a:solidFill>
                  <a:srgbClr val="202122"/>
                </a:solidFill>
                <a:effectLst/>
                <a:latin typeface="Arial" panose="020B0604020202020204" pitchFamily="34" charset="0"/>
              </a:rPr>
              <a:t> </a:t>
            </a:r>
            <a:r>
              <a:rPr lang="en-US" sz="2000" b="0" i="0" u="none" strike="noStrike" dirty="0">
                <a:solidFill>
                  <a:srgbClr val="3366CC"/>
                </a:solidFill>
                <a:effectLst/>
                <a:latin typeface="Arial" panose="020B0604020202020204" pitchFamily="34" charset="0"/>
                <a:hlinkClick r:id="rId3" tooltip="Harold Kuhn"/>
              </a:rPr>
              <a:t>Harold Kuhn</a:t>
            </a:r>
            <a:r>
              <a:rPr lang="en-US" sz="2000" b="0" i="0" u="none" strike="noStrike" dirty="0">
                <a:solidFill>
                  <a:srgbClr val="202122"/>
                </a:solidFill>
                <a:effectLst/>
                <a:latin typeface="Arial" panose="020B0604020202020204" pitchFamily="34" charset="0"/>
              </a:rPr>
              <a:t> </a:t>
            </a:r>
            <a:r>
              <a:rPr lang="en-US" sz="2000" b="0" i="0" dirty="0">
                <a:solidFill>
                  <a:srgbClr val="202122"/>
                </a:solidFill>
                <a:effectLst/>
                <a:latin typeface="Arial" panose="020B0604020202020204" pitchFamily="34" charset="0"/>
              </a:rPr>
              <a:t> gave the name "Hungarian method" because the algorithm was largely based on the earlier works of two </a:t>
            </a:r>
            <a:r>
              <a:rPr lang="en-US" sz="2000" b="0" i="0" u="none" strike="noStrike" dirty="0">
                <a:solidFill>
                  <a:srgbClr val="3366CC"/>
                </a:solidFill>
                <a:effectLst/>
                <a:latin typeface="Arial" panose="020B0604020202020204" pitchFamily="34" charset="0"/>
                <a:hlinkClick r:id="rId4" tooltip="Hungary"/>
              </a:rPr>
              <a:t>Hungarian</a:t>
            </a:r>
            <a:r>
              <a:rPr lang="en-US" sz="2000" b="0" i="0" dirty="0">
                <a:solidFill>
                  <a:srgbClr val="202122"/>
                </a:solidFill>
                <a:effectLst/>
                <a:latin typeface="Arial" panose="020B0604020202020204" pitchFamily="34" charset="0"/>
              </a:rPr>
              <a:t> mathematicians: </a:t>
            </a:r>
            <a:r>
              <a:rPr lang="en-US" sz="2000" b="0" i="0" u="none" strike="noStrike" dirty="0" err="1">
                <a:solidFill>
                  <a:srgbClr val="3366CC"/>
                </a:solidFill>
                <a:effectLst/>
                <a:latin typeface="Arial" panose="020B0604020202020204" pitchFamily="34" charset="0"/>
                <a:hlinkClick r:id="rId5" tooltip="Dénes Kőnig"/>
              </a:rPr>
              <a:t>Dénes</a:t>
            </a:r>
            <a:r>
              <a:rPr lang="en-US" sz="2000" b="0" i="0" u="none" strike="noStrike" dirty="0">
                <a:solidFill>
                  <a:srgbClr val="3366CC"/>
                </a:solidFill>
                <a:effectLst/>
                <a:latin typeface="Arial" panose="020B0604020202020204" pitchFamily="34" charset="0"/>
                <a:hlinkClick r:id="rId5" tooltip="Dénes Kőnig"/>
              </a:rPr>
              <a:t> </a:t>
            </a:r>
            <a:r>
              <a:rPr lang="en-US" sz="2000" b="0" i="0" u="none" strike="noStrike" dirty="0" err="1">
                <a:solidFill>
                  <a:srgbClr val="3366CC"/>
                </a:solidFill>
                <a:effectLst/>
                <a:latin typeface="Arial" panose="020B0604020202020204" pitchFamily="34" charset="0"/>
                <a:hlinkClick r:id="rId5" tooltip="Dénes Kőnig"/>
              </a:rPr>
              <a:t>Kőnig</a:t>
            </a:r>
            <a:r>
              <a:rPr lang="en-US" sz="2000" b="0" i="0" dirty="0">
                <a:solidFill>
                  <a:srgbClr val="202122"/>
                </a:solidFill>
                <a:effectLst/>
                <a:latin typeface="Arial" panose="020B0604020202020204" pitchFamily="34" charset="0"/>
              </a:rPr>
              <a:t> and </a:t>
            </a:r>
            <a:r>
              <a:rPr lang="en-US" sz="2000" b="0" i="0" u="none" strike="noStrike" dirty="0" err="1">
                <a:solidFill>
                  <a:srgbClr val="3366CC"/>
                </a:solidFill>
                <a:effectLst/>
                <a:latin typeface="Arial" panose="020B0604020202020204" pitchFamily="34" charset="0"/>
                <a:hlinkClick r:id="rId6" tooltip="Jenő Egerváry"/>
              </a:rPr>
              <a:t>Jenő</a:t>
            </a:r>
            <a:r>
              <a:rPr lang="en-US" sz="2000" b="0" i="0" u="none" strike="noStrike" dirty="0">
                <a:solidFill>
                  <a:srgbClr val="3366CC"/>
                </a:solidFill>
                <a:effectLst/>
                <a:latin typeface="Arial" panose="020B0604020202020204" pitchFamily="34" charset="0"/>
                <a:hlinkClick r:id="rId6" tooltip="Jenő Egerváry"/>
              </a:rPr>
              <a:t> </a:t>
            </a:r>
            <a:r>
              <a:rPr lang="en-US" sz="2000" b="0" i="0" u="none" strike="noStrike" dirty="0" err="1">
                <a:solidFill>
                  <a:srgbClr val="3366CC"/>
                </a:solidFill>
                <a:effectLst/>
                <a:latin typeface="Arial" panose="020B0604020202020204" pitchFamily="34" charset="0"/>
                <a:hlinkClick r:id="rId6" tooltip="Jenő Egerváry"/>
              </a:rPr>
              <a:t>Egerváry</a:t>
            </a:r>
            <a:r>
              <a:rPr lang="en-US" sz="2000" b="0" i="0" dirty="0">
                <a:solidFill>
                  <a:srgbClr val="202122"/>
                </a:solidFill>
                <a:effectLst/>
                <a:latin typeface="Arial" panose="020B0604020202020204" pitchFamily="34" charset="0"/>
              </a:rPr>
              <a:t>.</a:t>
            </a:r>
            <a:r>
              <a:rPr lang="en-US" sz="2000" b="0" i="0" u="none" strike="noStrike" baseline="30000" dirty="0">
                <a:solidFill>
                  <a:srgbClr val="3366CC"/>
                </a:solidFill>
                <a:effectLst/>
                <a:latin typeface="Arial" panose="020B0604020202020204" pitchFamily="34" charset="0"/>
                <a:hlinkClick r:id="rId7"/>
              </a:rPr>
              <a:t>[1]</a:t>
            </a:r>
            <a:r>
              <a:rPr lang="en-US" sz="2000" b="0" i="0" u="none" strike="noStrike" baseline="30000" dirty="0">
                <a:solidFill>
                  <a:srgbClr val="3366CC"/>
                </a:solidFill>
                <a:effectLst/>
                <a:latin typeface="Arial" panose="020B0604020202020204" pitchFamily="34" charset="0"/>
                <a:hlinkClick r:id="rId8"/>
              </a:rPr>
              <a:t>[2]</a:t>
            </a:r>
            <a:endParaRPr lang="en-US" sz="2000" b="0" i="0" u="none" strike="noStrike" baseline="30000" dirty="0">
              <a:solidFill>
                <a:srgbClr val="3366CC"/>
              </a:solidFill>
              <a:effectLst/>
              <a:latin typeface="Arial" panose="020B0604020202020204" pitchFamily="34" charset="0"/>
            </a:endParaRPr>
          </a:p>
          <a:p>
            <a:pPr marL="216000" lvl="0" indent="180360" algn="just" rtl="0">
              <a:lnSpc>
                <a:spcPct val="115000"/>
              </a:lnSpc>
              <a:spcBef>
                <a:spcPts val="0"/>
              </a:spcBef>
              <a:spcAft>
                <a:spcPts val="0"/>
              </a:spcAft>
              <a:buSzPts val="1400"/>
              <a:buNone/>
            </a:pPr>
            <a:endParaRPr lang="en-US" sz="2000" b="0" i="0" u="none" strike="noStrike" baseline="30000" dirty="0">
              <a:solidFill>
                <a:srgbClr val="3366CC"/>
              </a:solidFill>
              <a:effectLst/>
              <a:latin typeface="Arial" panose="020B0604020202020204" pitchFamily="34" charset="0"/>
              <a:ea typeface="Arial"/>
              <a:cs typeface="Arial"/>
              <a:sym typeface="Arial"/>
            </a:endParaRP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dirty="0">
                <a:latin typeface="+mn-lt"/>
                <a:ea typeface="Calibri"/>
                <a:cs typeface="Segoe UI" panose="020B0502040204020203" pitchFamily="34" charset="0"/>
                <a:sym typeface="Calibri"/>
              </a:rPr>
              <a:t>The assignment cost matrix is then computed as the IOU distance between each detection and all predicted bounding boxes from the existing targets</a:t>
            </a:r>
          </a:p>
          <a:p>
            <a:pPr marL="216000" lvl="0" indent="180360" algn="just" rtl="0">
              <a:lnSpc>
                <a:spcPct val="115000"/>
              </a:lnSpc>
              <a:spcBef>
                <a:spcPts val="0"/>
              </a:spcBef>
              <a:spcAft>
                <a:spcPts val="0"/>
              </a:spcAft>
              <a:buSzPts val="1400"/>
              <a:buNone/>
            </a:pPr>
            <a:endParaRPr lang="en-ID" sz="2000" b="0" strike="noStrike" dirty="0">
              <a:latin typeface="Arial"/>
              <a:ea typeface="Arial"/>
              <a:cs typeface="Arial"/>
              <a:sym typeface="Arial"/>
            </a:endParaRPr>
          </a:p>
        </p:txBody>
      </p:sp>
      <p:sp>
        <p:nvSpPr>
          <p:cNvPr id="133" name="Google Shape;133;g284adfdb9f6_1_16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14</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43109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84adfdb9f6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g284adfdb9f6_1_160: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endParaRPr sz="2000" b="0" strike="noStrike" dirty="0">
              <a:latin typeface="Arial"/>
              <a:ea typeface="Arial"/>
              <a:cs typeface="Arial"/>
              <a:sym typeface="Arial"/>
            </a:endParaRPr>
          </a:p>
        </p:txBody>
      </p:sp>
      <p:sp>
        <p:nvSpPr>
          <p:cNvPr id="133" name="Google Shape;133;g284adfdb9f6_1_16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75295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8d03f8900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g248d03f8900_1_2: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endParaRPr sz="2000" b="0" strike="noStrike" dirty="0">
              <a:latin typeface="Arial"/>
              <a:ea typeface="Arial"/>
              <a:cs typeface="Arial"/>
              <a:sym typeface="Arial"/>
            </a:endParaRPr>
          </a:p>
        </p:txBody>
      </p:sp>
      <p:sp>
        <p:nvSpPr>
          <p:cNvPr id="185" name="Google Shape;185;g248d03f8900_1_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8d03f8900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g248d03f8900_1_2: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endParaRPr sz="2000" b="0" strike="noStrike" dirty="0">
              <a:latin typeface="Arial"/>
              <a:ea typeface="Arial"/>
              <a:cs typeface="Arial"/>
              <a:sym typeface="Arial"/>
            </a:endParaRPr>
          </a:p>
        </p:txBody>
      </p:sp>
      <p:sp>
        <p:nvSpPr>
          <p:cNvPr id="185" name="Google Shape;185;g248d03f8900_1_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74034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95" name="Google Shape;195;p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 name="Google Shape;75;p2: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6" name="Google Shape;76;p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84adfdb9f6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g284adfdb9f6_1_25: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457200" lvl="0" indent="-355600" algn="just" rtl="0">
              <a:lnSpc>
                <a:spcPct val="115000"/>
              </a:lnSpc>
              <a:spcBef>
                <a:spcPts val="0"/>
              </a:spcBef>
              <a:spcAft>
                <a:spcPts val="0"/>
              </a:spcAft>
              <a:buSzPts val="2000"/>
              <a:buFont typeface="Arial"/>
              <a:buChar char="-"/>
            </a:pPr>
            <a:r>
              <a:rPr lang="en-US" sz="2000" dirty="0"/>
              <a:t>With the continuous progress of science and technology, the demand of people for visual object tracking is also increasing. The objects to be tracked changes from rigid objects to non-grid objects. The background of video is from simple to complex, such as occlusion, motion blur and some other complex situations. Besides, the demand for tracking time also grows. The essence of visual object tracking is an online learning problem with the small size of non-annotated samples: How to construct a robust representation model, fast motion model and effective update model is the mainly challenge in visual object tracking. In addition, tracking tasks are more and more close to the real life.</a:t>
            </a:r>
          </a:p>
          <a:p>
            <a:pPr marL="457200" lvl="0" indent="-355600" algn="just" rtl="0">
              <a:lnSpc>
                <a:spcPct val="115000"/>
              </a:lnSpc>
              <a:spcBef>
                <a:spcPts val="0"/>
              </a:spcBef>
              <a:spcAft>
                <a:spcPts val="0"/>
              </a:spcAft>
              <a:buSzPts val="2000"/>
              <a:buFont typeface="Arial"/>
              <a:buChar char="-"/>
            </a:pPr>
            <a:endParaRPr lang="en-US" sz="2000" dirty="0"/>
          </a:p>
          <a:p>
            <a:pPr marL="457200" lvl="0" indent="-355600" algn="just" rtl="0">
              <a:lnSpc>
                <a:spcPct val="115000"/>
              </a:lnSpc>
              <a:spcBef>
                <a:spcPts val="0"/>
              </a:spcBef>
              <a:spcAft>
                <a:spcPts val="0"/>
              </a:spcAft>
              <a:buSzPts val="2000"/>
              <a:buFont typeface="Arial"/>
              <a:buChar char="-"/>
            </a:pPr>
            <a:r>
              <a:rPr lang="en-US" sz="2000" dirty="0" err="1"/>
              <a:t>Giám</a:t>
            </a:r>
            <a:r>
              <a:rPr lang="en-US" sz="2000" dirty="0"/>
              <a:t> </a:t>
            </a:r>
            <a:r>
              <a:rPr lang="en-US" sz="2000" dirty="0" err="1"/>
              <a:t>sát</a:t>
            </a:r>
            <a:r>
              <a:rPr lang="en-US" sz="2000" dirty="0"/>
              <a:t> an </a:t>
            </a:r>
            <a:r>
              <a:rPr lang="en-US" sz="2000" dirty="0" err="1"/>
              <a:t>ninh</a:t>
            </a:r>
            <a:r>
              <a:rPr lang="en-US" sz="2000" dirty="0"/>
              <a:t>: </a:t>
            </a:r>
            <a:endParaRPr sz="2000" dirty="0"/>
          </a:p>
          <a:p>
            <a:pPr marL="914400" lvl="1" indent="-355600" algn="just" rtl="0">
              <a:lnSpc>
                <a:spcPct val="115000"/>
              </a:lnSpc>
              <a:spcBef>
                <a:spcPts val="0"/>
              </a:spcBef>
              <a:spcAft>
                <a:spcPts val="0"/>
              </a:spcAft>
              <a:buSzPts val="2000"/>
              <a:buChar char="-"/>
            </a:pPr>
            <a:r>
              <a:rPr lang="en-US" sz="2000" dirty="0" err="1"/>
              <a:t>Phát</a:t>
            </a:r>
            <a:r>
              <a:rPr lang="en-US" sz="2000" dirty="0"/>
              <a:t> </a:t>
            </a:r>
            <a:r>
              <a:rPr lang="en-US" sz="2000" dirty="0" err="1"/>
              <a:t>hiện</a:t>
            </a:r>
            <a:r>
              <a:rPr lang="en-US" sz="2000" dirty="0"/>
              <a:t> </a:t>
            </a:r>
            <a:r>
              <a:rPr lang="en-US" sz="2000" dirty="0" err="1"/>
              <a:t>đối</a:t>
            </a:r>
            <a:r>
              <a:rPr lang="en-US" sz="2000" dirty="0"/>
              <a:t> </a:t>
            </a:r>
            <a:r>
              <a:rPr lang="en-US" sz="2000" dirty="0" err="1"/>
              <a:t>tượng</a:t>
            </a:r>
            <a:r>
              <a:rPr lang="en-US" sz="2000" dirty="0"/>
              <a:t> </a:t>
            </a:r>
            <a:r>
              <a:rPr lang="en-US" sz="2000" dirty="0" err="1"/>
              <a:t>người|động</a:t>
            </a:r>
            <a:r>
              <a:rPr lang="en-US" sz="2000" dirty="0"/>
              <a:t> </a:t>
            </a:r>
            <a:r>
              <a:rPr lang="en-US" sz="2000" dirty="0" err="1"/>
              <a:t>vật</a:t>
            </a:r>
            <a:r>
              <a:rPr lang="en-US" sz="2000" dirty="0"/>
              <a:t> </a:t>
            </a:r>
            <a:r>
              <a:rPr lang="en-US" sz="2000" dirty="0" err="1"/>
              <a:t>vào</a:t>
            </a:r>
            <a:r>
              <a:rPr lang="en-US" sz="2000" dirty="0"/>
              <a:t> </a:t>
            </a:r>
            <a:r>
              <a:rPr lang="en-US" sz="2000" dirty="0" err="1"/>
              <a:t>vùng</a:t>
            </a:r>
            <a:r>
              <a:rPr lang="en-US" sz="2000" dirty="0"/>
              <a:t> </a:t>
            </a:r>
            <a:r>
              <a:rPr lang="en-US" sz="2000" dirty="0" err="1"/>
              <a:t>cấm</a:t>
            </a:r>
            <a:r>
              <a:rPr lang="en-US" sz="2000" dirty="0"/>
              <a:t>, </a:t>
            </a:r>
            <a:r>
              <a:rPr lang="en-US" sz="2000" dirty="0" err="1"/>
              <a:t>giãn</a:t>
            </a:r>
            <a:r>
              <a:rPr lang="en-US" sz="2000" dirty="0"/>
              <a:t> </a:t>
            </a:r>
            <a:r>
              <a:rPr lang="en-US" sz="2000" dirty="0" err="1"/>
              <a:t>cách</a:t>
            </a:r>
            <a:r>
              <a:rPr lang="en-US" sz="2000" dirty="0"/>
              <a:t> </a:t>
            </a:r>
            <a:r>
              <a:rPr lang="en-US" sz="2000" dirty="0" err="1"/>
              <a:t>xã</a:t>
            </a:r>
            <a:r>
              <a:rPr lang="en-US" sz="2000" dirty="0"/>
              <a:t> </a:t>
            </a:r>
            <a:r>
              <a:rPr lang="en-US" sz="2000" dirty="0" err="1"/>
              <a:t>hội</a:t>
            </a:r>
            <a:r>
              <a:rPr lang="en-US" sz="2000" dirty="0"/>
              <a:t>, </a:t>
            </a:r>
            <a:r>
              <a:rPr lang="en-US" sz="2000" dirty="0" err="1"/>
              <a:t>phát</a:t>
            </a:r>
            <a:r>
              <a:rPr lang="en-US" sz="2000" dirty="0"/>
              <a:t> </a:t>
            </a:r>
            <a:r>
              <a:rPr lang="en-US" sz="2000" dirty="0" err="1"/>
              <a:t>hiện</a:t>
            </a:r>
            <a:r>
              <a:rPr lang="en-US" sz="2000" dirty="0"/>
              <a:t> </a:t>
            </a:r>
            <a:r>
              <a:rPr lang="en-US" sz="2000" dirty="0" err="1"/>
              <a:t>đám</a:t>
            </a:r>
            <a:r>
              <a:rPr lang="en-US" sz="2000" dirty="0"/>
              <a:t> </a:t>
            </a:r>
            <a:r>
              <a:rPr lang="en-US" sz="2000" dirty="0" err="1"/>
              <a:t>đông</a:t>
            </a:r>
            <a:endParaRPr sz="2000" dirty="0"/>
          </a:p>
          <a:p>
            <a:pPr marL="457200" lvl="0" indent="-355600" algn="just" rtl="0">
              <a:lnSpc>
                <a:spcPct val="115000"/>
              </a:lnSpc>
              <a:spcBef>
                <a:spcPts val="0"/>
              </a:spcBef>
              <a:spcAft>
                <a:spcPts val="0"/>
              </a:spcAft>
              <a:buSzPts val="2000"/>
              <a:buChar char="-"/>
            </a:pPr>
            <a:r>
              <a:rPr lang="en-US" sz="2000" dirty="0"/>
              <a:t>Bán </a:t>
            </a:r>
            <a:r>
              <a:rPr lang="en-US" sz="2000" dirty="0" err="1"/>
              <a:t>lẻ</a:t>
            </a:r>
            <a:r>
              <a:rPr lang="en-US" sz="2000" dirty="0"/>
              <a:t>:</a:t>
            </a:r>
            <a:endParaRPr sz="2000" dirty="0"/>
          </a:p>
          <a:p>
            <a:pPr marL="914400" lvl="1" indent="-355600" algn="just" rtl="0">
              <a:lnSpc>
                <a:spcPct val="115000"/>
              </a:lnSpc>
              <a:spcBef>
                <a:spcPts val="0"/>
              </a:spcBef>
              <a:spcAft>
                <a:spcPts val="0"/>
              </a:spcAft>
              <a:buSzPts val="2000"/>
              <a:buChar char="-"/>
            </a:pPr>
            <a:r>
              <a:rPr lang="en-US" sz="2000" dirty="0" err="1"/>
              <a:t>Đếm</a:t>
            </a:r>
            <a:r>
              <a:rPr lang="en-US" sz="2000" dirty="0"/>
              <a:t> </a:t>
            </a:r>
            <a:r>
              <a:rPr lang="en-US" sz="2000" dirty="0" err="1"/>
              <a:t>số</a:t>
            </a:r>
            <a:r>
              <a:rPr lang="en-US" sz="2000" dirty="0"/>
              <a:t> </a:t>
            </a:r>
            <a:r>
              <a:rPr lang="en-US" sz="2000" dirty="0" err="1"/>
              <a:t>lượng</a:t>
            </a:r>
            <a:r>
              <a:rPr lang="en-US" sz="2000" dirty="0"/>
              <a:t> </a:t>
            </a:r>
            <a:r>
              <a:rPr lang="en-US" sz="2000" dirty="0" err="1"/>
              <a:t>khách</a:t>
            </a:r>
            <a:r>
              <a:rPr lang="en-US" sz="2000" dirty="0"/>
              <a:t> </a:t>
            </a:r>
            <a:r>
              <a:rPr lang="en-US" sz="2000" dirty="0" err="1"/>
              <a:t>hàng</a:t>
            </a:r>
            <a:endParaRPr sz="2000" dirty="0"/>
          </a:p>
          <a:p>
            <a:pPr marL="914400" lvl="1" indent="-355600" algn="just" rtl="0">
              <a:lnSpc>
                <a:spcPct val="115000"/>
              </a:lnSpc>
              <a:spcBef>
                <a:spcPts val="0"/>
              </a:spcBef>
              <a:spcAft>
                <a:spcPts val="0"/>
              </a:spcAft>
              <a:buSzPts val="2000"/>
              <a:buChar char="-"/>
            </a:pPr>
            <a:r>
              <a:rPr lang="en-US" sz="2000" dirty="0"/>
              <a:t>Amazon Go Grocery: </a:t>
            </a:r>
            <a:r>
              <a:rPr lang="en-US" sz="2000" dirty="0" err="1"/>
              <a:t>siêu</a:t>
            </a:r>
            <a:r>
              <a:rPr lang="en-US" sz="2000" dirty="0"/>
              <a:t> </a:t>
            </a:r>
            <a:r>
              <a:rPr lang="en-US" sz="2000" dirty="0" err="1"/>
              <a:t>thị</a:t>
            </a:r>
            <a:r>
              <a:rPr lang="en-US" sz="2000" dirty="0"/>
              <a:t> </a:t>
            </a:r>
            <a:r>
              <a:rPr lang="en-US" sz="2000" dirty="0" err="1"/>
              <a:t>không</a:t>
            </a:r>
            <a:r>
              <a:rPr lang="en-US" sz="2000" dirty="0"/>
              <a:t> </a:t>
            </a:r>
            <a:r>
              <a:rPr lang="en-US" sz="2000" dirty="0" err="1"/>
              <a:t>người</a:t>
            </a:r>
            <a:r>
              <a:rPr lang="en-US" sz="2000" dirty="0"/>
              <a:t> </a:t>
            </a:r>
            <a:r>
              <a:rPr lang="en-US" sz="2000" dirty="0" err="1"/>
              <a:t>bán</a:t>
            </a:r>
            <a:r>
              <a:rPr lang="en-US" sz="2000" dirty="0"/>
              <a:t> </a:t>
            </a:r>
            <a:r>
              <a:rPr lang="en-US" sz="2000" dirty="0" err="1"/>
              <a:t>đầu</a:t>
            </a:r>
            <a:r>
              <a:rPr lang="en-US" sz="2000" dirty="0"/>
              <a:t> </a:t>
            </a:r>
            <a:r>
              <a:rPr lang="en-US" sz="2000" dirty="0" err="1"/>
              <a:t>tiên</a:t>
            </a:r>
            <a:r>
              <a:rPr lang="en-US" sz="2000" dirty="0"/>
              <a:t> </a:t>
            </a:r>
            <a:r>
              <a:rPr lang="en-US" sz="2000" dirty="0" err="1"/>
              <a:t>trên</a:t>
            </a:r>
            <a:r>
              <a:rPr lang="en-US" sz="2000" dirty="0"/>
              <a:t> TG</a:t>
            </a:r>
            <a:endParaRPr sz="2000" dirty="0"/>
          </a:p>
          <a:p>
            <a:pPr marL="457200" lvl="0" indent="-355600" algn="just" rtl="0">
              <a:lnSpc>
                <a:spcPct val="115000"/>
              </a:lnSpc>
              <a:spcBef>
                <a:spcPts val="0"/>
              </a:spcBef>
              <a:spcAft>
                <a:spcPts val="0"/>
              </a:spcAft>
              <a:buSzPts val="2000"/>
              <a:buChar char="-"/>
            </a:pPr>
            <a:r>
              <a:rPr lang="en-US" sz="2000" dirty="0"/>
              <a:t>Xe </a:t>
            </a:r>
            <a:r>
              <a:rPr lang="en-US" sz="2000" dirty="0" err="1"/>
              <a:t>tự</a:t>
            </a:r>
            <a:r>
              <a:rPr lang="en-US" sz="2000" dirty="0"/>
              <a:t> </a:t>
            </a:r>
            <a:r>
              <a:rPr lang="en-US" sz="2000" dirty="0" err="1"/>
              <a:t>hành</a:t>
            </a:r>
            <a:r>
              <a:rPr lang="en-US" sz="2000" dirty="0"/>
              <a:t>:</a:t>
            </a:r>
            <a:endParaRPr sz="2000" dirty="0"/>
          </a:p>
          <a:p>
            <a:pPr marL="914400" lvl="1" indent="-355600" algn="just" rtl="0">
              <a:lnSpc>
                <a:spcPct val="115000"/>
              </a:lnSpc>
              <a:spcBef>
                <a:spcPts val="0"/>
              </a:spcBef>
              <a:spcAft>
                <a:spcPts val="0"/>
              </a:spcAft>
              <a:buSzPts val="2000"/>
              <a:buChar char="-"/>
            </a:pPr>
            <a:r>
              <a:rPr lang="en-US" sz="2000" dirty="0" err="1"/>
              <a:t>phát</a:t>
            </a:r>
            <a:r>
              <a:rPr lang="en-US" sz="2000" dirty="0"/>
              <a:t> </a:t>
            </a:r>
            <a:r>
              <a:rPr lang="en-US" sz="2000" dirty="0" err="1"/>
              <a:t>hiện</a:t>
            </a:r>
            <a:r>
              <a:rPr lang="en-US" sz="2000" dirty="0"/>
              <a:t> </a:t>
            </a:r>
            <a:r>
              <a:rPr lang="en-US" sz="2000" dirty="0" err="1"/>
              <a:t>chướng</a:t>
            </a:r>
            <a:r>
              <a:rPr lang="en-US" sz="2000" dirty="0"/>
              <a:t> </a:t>
            </a:r>
            <a:r>
              <a:rPr lang="en-US" sz="2000" dirty="0" err="1"/>
              <a:t>ngại</a:t>
            </a:r>
            <a:r>
              <a:rPr lang="en-US" sz="2000" dirty="0"/>
              <a:t> </a:t>
            </a:r>
            <a:r>
              <a:rPr lang="en-US" sz="2000" dirty="0" err="1"/>
              <a:t>vật</a:t>
            </a:r>
            <a:r>
              <a:rPr lang="en-US" sz="2000" dirty="0"/>
              <a:t>, </a:t>
            </a:r>
            <a:r>
              <a:rPr lang="en-US" sz="2000" dirty="0" err="1"/>
              <a:t>phát</a:t>
            </a:r>
            <a:r>
              <a:rPr lang="en-US" sz="2000" dirty="0"/>
              <a:t> </a:t>
            </a:r>
            <a:r>
              <a:rPr lang="en-US" sz="2000" dirty="0" err="1"/>
              <a:t>hiện</a:t>
            </a:r>
            <a:r>
              <a:rPr lang="en-US" sz="2000" dirty="0"/>
              <a:t> </a:t>
            </a:r>
            <a:r>
              <a:rPr lang="en-US" sz="2000" dirty="0" err="1"/>
              <a:t>người</a:t>
            </a:r>
            <a:r>
              <a:rPr lang="en-US" sz="2000" dirty="0"/>
              <a:t> </a:t>
            </a:r>
            <a:r>
              <a:rPr lang="en-US" sz="2000" dirty="0" err="1"/>
              <a:t>đi</a:t>
            </a:r>
            <a:r>
              <a:rPr lang="en-US" sz="2000" dirty="0"/>
              <a:t> </a:t>
            </a:r>
            <a:r>
              <a:rPr lang="en-US" sz="2000" dirty="0" err="1"/>
              <a:t>bộ</a:t>
            </a:r>
            <a:r>
              <a:rPr lang="en-US" sz="2000" dirty="0"/>
              <a:t>, </a:t>
            </a:r>
            <a:r>
              <a:rPr lang="en-US" sz="2000" dirty="0" err="1"/>
              <a:t>ước</a:t>
            </a:r>
            <a:r>
              <a:rPr lang="en-US" sz="2000" dirty="0"/>
              <a:t> </a:t>
            </a:r>
            <a:r>
              <a:rPr lang="en-US" sz="2000" dirty="0" err="1"/>
              <a:t>tính</a:t>
            </a:r>
            <a:r>
              <a:rPr lang="en-US" sz="2000" dirty="0"/>
              <a:t> </a:t>
            </a:r>
            <a:r>
              <a:rPr lang="en-US" sz="2000" dirty="0" err="1"/>
              <a:t>quỹ</a:t>
            </a:r>
            <a:r>
              <a:rPr lang="en-US" sz="2000" dirty="0"/>
              <a:t> </a:t>
            </a:r>
            <a:r>
              <a:rPr lang="en-US" sz="2000" dirty="0" err="1"/>
              <a:t>đạo</a:t>
            </a:r>
            <a:r>
              <a:rPr lang="en-US" sz="2000" dirty="0"/>
              <a:t>, </a:t>
            </a:r>
            <a:r>
              <a:rPr lang="en-US" sz="2000" dirty="0" err="1"/>
              <a:t>tránh</a:t>
            </a:r>
            <a:r>
              <a:rPr lang="en-US" sz="2000" dirty="0"/>
              <a:t> </a:t>
            </a:r>
            <a:r>
              <a:rPr lang="en-US" sz="2000" dirty="0" err="1"/>
              <a:t>va</a:t>
            </a:r>
            <a:r>
              <a:rPr lang="en-US" sz="2000" dirty="0"/>
              <a:t> </a:t>
            </a:r>
            <a:r>
              <a:rPr lang="en-US" sz="2000" dirty="0" err="1"/>
              <a:t>chạm</a:t>
            </a:r>
            <a:r>
              <a:rPr lang="en-US" sz="2000" dirty="0"/>
              <a:t>, </a:t>
            </a:r>
            <a:r>
              <a:rPr lang="en-US" sz="2000" dirty="0" err="1"/>
              <a:t>ước</a:t>
            </a:r>
            <a:r>
              <a:rPr lang="en-US" sz="2000" dirty="0"/>
              <a:t> </a:t>
            </a:r>
            <a:r>
              <a:rPr lang="en-US" sz="2000" dirty="0" err="1"/>
              <a:t>tính</a:t>
            </a:r>
            <a:r>
              <a:rPr lang="en-US" sz="2000" dirty="0"/>
              <a:t> </a:t>
            </a:r>
            <a:r>
              <a:rPr lang="en-US" sz="2000" dirty="0" err="1"/>
              <a:t>tốc</a:t>
            </a:r>
            <a:r>
              <a:rPr lang="en-US" sz="2000" dirty="0"/>
              <a:t> </a:t>
            </a:r>
            <a:r>
              <a:rPr lang="en-US" sz="2000" dirty="0" err="1"/>
              <a:t>độ</a:t>
            </a:r>
            <a:r>
              <a:rPr lang="en-US" sz="2000" dirty="0"/>
              <a:t> </a:t>
            </a:r>
            <a:r>
              <a:rPr lang="en-US" sz="2000" dirty="0" err="1"/>
              <a:t>xe</a:t>
            </a:r>
            <a:r>
              <a:rPr lang="en-US" sz="2000" dirty="0"/>
              <a:t>, </a:t>
            </a:r>
            <a:r>
              <a:rPr lang="en-US" sz="2000" dirty="0" err="1"/>
              <a:t>giám</a:t>
            </a:r>
            <a:r>
              <a:rPr lang="en-US" sz="2000" dirty="0"/>
              <a:t> </a:t>
            </a:r>
            <a:r>
              <a:rPr lang="en-US" sz="2000" dirty="0" err="1"/>
              <a:t>sát</a:t>
            </a:r>
            <a:r>
              <a:rPr lang="en-US" sz="2000" dirty="0"/>
              <a:t> </a:t>
            </a:r>
            <a:r>
              <a:rPr lang="en-US" sz="2000" dirty="0" err="1"/>
              <a:t>giao</a:t>
            </a:r>
            <a:r>
              <a:rPr lang="en-US" sz="2000" dirty="0"/>
              <a:t> </a:t>
            </a:r>
            <a:r>
              <a:rPr lang="en-US" sz="2000" dirty="0" err="1"/>
              <a:t>thông</a:t>
            </a:r>
            <a:r>
              <a:rPr lang="en-US" sz="2000" dirty="0"/>
              <a:t> </a:t>
            </a:r>
            <a:r>
              <a:rPr lang="en-US" sz="2000" dirty="0" err="1"/>
              <a:t>và</a:t>
            </a:r>
            <a:r>
              <a:rPr lang="en-US" sz="2000" dirty="0"/>
              <a:t> </a:t>
            </a:r>
            <a:r>
              <a:rPr lang="en-US" sz="2000" dirty="0" err="1"/>
              <a:t>ước</a:t>
            </a:r>
            <a:r>
              <a:rPr lang="en-US" sz="2000" dirty="0"/>
              <a:t> </a:t>
            </a:r>
            <a:r>
              <a:rPr lang="en-US" sz="2000" dirty="0" err="1"/>
              <a:t>tính</a:t>
            </a:r>
            <a:r>
              <a:rPr lang="en-US" sz="2000" dirty="0"/>
              <a:t> </a:t>
            </a:r>
            <a:r>
              <a:rPr lang="en-US" sz="2000" dirty="0" err="1"/>
              <a:t>tuyến</a:t>
            </a:r>
            <a:r>
              <a:rPr lang="en-US" sz="2000" dirty="0"/>
              <a:t> </a:t>
            </a:r>
            <a:r>
              <a:rPr lang="en-US" sz="2000" dirty="0" err="1"/>
              <a:t>đường</a:t>
            </a:r>
            <a:r>
              <a:rPr lang="en-US" sz="2000" dirty="0"/>
              <a:t>.</a:t>
            </a:r>
            <a:endParaRPr sz="2000" dirty="0"/>
          </a:p>
          <a:p>
            <a:pPr marL="457200" lvl="0" indent="-355600" algn="just" rtl="0">
              <a:lnSpc>
                <a:spcPct val="115000"/>
              </a:lnSpc>
              <a:spcBef>
                <a:spcPts val="0"/>
              </a:spcBef>
              <a:spcAft>
                <a:spcPts val="0"/>
              </a:spcAft>
              <a:buSzPts val="2000"/>
              <a:buChar char="-"/>
            </a:pPr>
            <a:r>
              <a:rPr lang="en-US" sz="2000" dirty="0"/>
              <a:t>Giao </a:t>
            </a:r>
            <a:r>
              <a:rPr lang="en-US" sz="2000" dirty="0" err="1"/>
              <a:t>thông</a:t>
            </a:r>
            <a:r>
              <a:rPr lang="en-US" sz="2000" dirty="0"/>
              <a:t>: </a:t>
            </a:r>
            <a:endParaRPr sz="2000" dirty="0"/>
          </a:p>
          <a:p>
            <a:pPr marL="914400" lvl="1" indent="-355600" algn="just" rtl="0">
              <a:lnSpc>
                <a:spcPct val="115000"/>
              </a:lnSpc>
              <a:spcBef>
                <a:spcPts val="0"/>
              </a:spcBef>
              <a:spcAft>
                <a:spcPts val="0"/>
              </a:spcAft>
              <a:buSzPts val="2000"/>
              <a:buChar char="-"/>
            </a:pPr>
            <a:r>
              <a:rPr lang="en-US" sz="2000" dirty="0" err="1"/>
              <a:t>bắt</a:t>
            </a:r>
            <a:r>
              <a:rPr lang="en-US" sz="2000" dirty="0"/>
              <a:t> vi </a:t>
            </a:r>
            <a:r>
              <a:rPr lang="en-US" sz="2000" dirty="0" err="1"/>
              <a:t>phạm</a:t>
            </a:r>
            <a:r>
              <a:rPr lang="en-US" sz="2000" dirty="0"/>
              <a:t>: </a:t>
            </a:r>
            <a:r>
              <a:rPr lang="en-US" sz="2000" dirty="0" err="1"/>
              <a:t>vượt</a:t>
            </a:r>
            <a:r>
              <a:rPr lang="en-US" sz="2000" dirty="0"/>
              <a:t> </a:t>
            </a:r>
            <a:r>
              <a:rPr lang="en-US" sz="2000" dirty="0" err="1"/>
              <a:t>đèn</a:t>
            </a:r>
            <a:r>
              <a:rPr lang="en-US" sz="2000" dirty="0"/>
              <a:t> </a:t>
            </a:r>
            <a:r>
              <a:rPr lang="en-US" sz="2000" dirty="0" err="1"/>
              <a:t>đỏ</a:t>
            </a:r>
            <a:r>
              <a:rPr lang="en-US" sz="2000" dirty="0"/>
              <a:t>, </a:t>
            </a:r>
            <a:r>
              <a:rPr lang="en-US" sz="2000" dirty="0" err="1"/>
              <a:t>sai</a:t>
            </a:r>
            <a:r>
              <a:rPr lang="en-US" sz="2000" dirty="0"/>
              <a:t> </a:t>
            </a:r>
            <a:r>
              <a:rPr lang="en-US" sz="2000" dirty="0" err="1"/>
              <a:t>làn</a:t>
            </a:r>
            <a:r>
              <a:rPr lang="en-US" sz="2000" dirty="0"/>
              <a:t>, v.v.</a:t>
            </a:r>
            <a:endParaRPr sz="2000" dirty="0"/>
          </a:p>
        </p:txBody>
      </p:sp>
      <p:sp>
        <p:nvSpPr>
          <p:cNvPr id="87" name="Google Shape;87;g284adfdb9f6_1_2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84adfdb9f6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284adfdb9f6_1_12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2000" dirty="0"/>
              <a:t>Scale Variation, SV </a:t>
            </a:r>
            <a:r>
              <a:rPr lang="en-US" sz="2000" dirty="0" err="1"/>
              <a:t>SV</a:t>
            </a:r>
            <a:r>
              <a:rPr lang="en-US" sz="2000" dirty="0"/>
              <a:t> refers to the situation in which the ratio of the bounding box in the initial frame to the bounding box in current frame exceeds a specific </a:t>
            </a:r>
            <a:r>
              <a:rPr lang="en-ID" sz="2000" dirty="0"/>
              <a:t>threshold</a:t>
            </a:r>
            <a:endParaRPr lang="en-US" sz="2000" dirty="0"/>
          </a:p>
          <a:p>
            <a:pPr marL="216000" lvl="0" indent="180360" algn="just" rtl="0">
              <a:lnSpc>
                <a:spcPct val="115000"/>
              </a:lnSpc>
              <a:spcBef>
                <a:spcPts val="0"/>
              </a:spcBef>
              <a:spcAft>
                <a:spcPts val="0"/>
              </a:spcAft>
              <a:buSzPts val="1400"/>
              <a:buNone/>
            </a:pPr>
            <a:r>
              <a:rPr lang="en-US" sz="2000" dirty="0"/>
              <a:t>Illumination Variation, IV </a:t>
            </a:r>
            <a:r>
              <a:rPr lang="en-US" sz="2000" dirty="0" err="1"/>
              <a:t>IV</a:t>
            </a:r>
            <a:r>
              <a:rPr lang="en-US" sz="2000" dirty="0"/>
              <a:t> refers to the situation in which the illumination of the object region changes significantly as the video plays</a:t>
            </a:r>
          </a:p>
          <a:p>
            <a:pPr marL="216000" lvl="0" indent="180360" algn="just" rtl="0">
              <a:lnSpc>
                <a:spcPct val="115000"/>
              </a:lnSpc>
              <a:spcBef>
                <a:spcPts val="0"/>
              </a:spcBef>
              <a:spcAft>
                <a:spcPts val="0"/>
              </a:spcAft>
              <a:buSzPts val="1400"/>
              <a:buNone/>
            </a:pPr>
            <a:r>
              <a:rPr lang="en-US" sz="2000" dirty="0"/>
              <a:t>Occlusion, OCC </a:t>
            </a:r>
            <a:r>
              <a:rPr lang="en-US" sz="2000" dirty="0" err="1"/>
              <a:t>OCC</a:t>
            </a:r>
            <a:r>
              <a:rPr lang="en-US" sz="2000" dirty="0"/>
              <a:t> refers to the situation in which the object is partially or completely occluded as the video plays,</a:t>
            </a:r>
          </a:p>
          <a:p>
            <a:pPr marL="216000" lvl="0" indent="180360" algn="just" rtl="0">
              <a:lnSpc>
                <a:spcPct val="115000"/>
              </a:lnSpc>
              <a:spcBef>
                <a:spcPts val="0"/>
              </a:spcBef>
              <a:spcAft>
                <a:spcPts val="0"/>
              </a:spcAft>
              <a:buSzPts val="1400"/>
              <a:buNone/>
            </a:pPr>
            <a:r>
              <a:rPr lang="en-US" sz="2000" dirty="0"/>
              <a:t>Deformation, DEF </a:t>
            </a:r>
            <a:r>
              <a:rPr lang="en-US" sz="2000" dirty="0" err="1"/>
              <a:t>DEF</a:t>
            </a:r>
            <a:r>
              <a:rPr lang="en-US" sz="2000" dirty="0"/>
              <a:t> refers to the situation in which the shape of the object change significantly compared to the initial frame.</a:t>
            </a:r>
          </a:p>
          <a:p>
            <a:pPr marL="216000" lvl="0" indent="180360" algn="just" rtl="0">
              <a:lnSpc>
                <a:spcPct val="115000"/>
              </a:lnSpc>
              <a:spcBef>
                <a:spcPts val="0"/>
              </a:spcBef>
              <a:spcAft>
                <a:spcPts val="0"/>
              </a:spcAft>
              <a:buSzPts val="1400"/>
              <a:buNone/>
            </a:pPr>
            <a:r>
              <a:rPr lang="en-US" sz="2000" dirty="0"/>
              <a:t>Motion Blur, MB </a:t>
            </a:r>
            <a:r>
              <a:rPr lang="en-US" sz="2000" dirty="0" err="1"/>
              <a:t>MB</a:t>
            </a:r>
            <a:r>
              <a:rPr lang="en-US" sz="2000" dirty="0"/>
              <a:t> refers to the situation that the object image is blurred due to the movement of the object or the shake of camera,</a:t>
            </a:r>
          </a:p>
          <a:p>
            <a:pPr marL="216000" lvl="0" indent="180360" algn="just" rtl="0">
              <a:lnSpc>
                <a:spcPct val="115000"/>
              </a:lnSpc>
              <a:spcBef>
                <a:spcPts val="0"/>
              </a:spcBef>
              <a:spcAft>
                <a:spcPts val="0"/>
              </a:spcAft>
              <a:buSzPts val="1400"/>
              <a:buNone/>
            </a:pPr>
            <a:r>
              <a:rPr lang="en-US" sz="2000" dirty="0"/>
              <a:t>Fast Motion, FM </a:t>
            </a:r>
            <a:r>
              <a:rPr lang="en-US" sz="2000" dirty="0" err="1"/>
              <a:t>FM</a:t>
            </a:r>
            <a:r>
              <a:rPr lang="en-US" sz="2000" dirty="0"/>
              <a:t> refers to the situation that the distance of the objects between two adjacent frames is over a certain threshold tm</a:t>
            </a:r>
          </a:p>
          <a:p>
            <a:pPr marL="216000" lvl="0" indent="180360" algn="just" rtl="0">
              <a:lnSpc>
                <a:spcPct val="115000"/>
              </a:lnSpc>
              <a:spcBef>
                <a:spcPts val="0"/>
              </a:spcBef>
              <a:spcAft>
                <a:spcPts val="0"/>
              </a:spcAft>
              <a:buSzPts val="1400"/>
              <a:buNone/>
            </a:pPr>
            <a:r>
              <a:rPr lang="en-US" sz="2000" dirty="0"/>
              <a:t>In-Plane Rotation, IPR TPR refers to the rotation of the object in image plane when the video plays, as shown in Fig</a:t>
            </a:r>
          </a:p>
          <a:p>
            <a:pPr marL="216000" lvl="0" indent="180360" algn="just" rtl="0">
              <a:lnSpc>
                <a:spcPct val="115000"/>
              </a:lnSpc>
              <a:spcBef>
                <a:spcPts val="0"/>
              </a:spcBef>
              <a:spcAft>
                <a:spcPts val="0"/>
              </a:spcAft>
              <a:buSzPts val="1400"/>
              <a:buNone/>
            </a:pPr>
            <a:r>
              <a:rPr lang="en-US" sz="2000" dirty="0"/>
              <a:t>Out-of-Plane Rotation, OPR </a:t>
            </a:r>
            <a:r>
              <a:rPr lang="en-US" sz="2000" dirty="0" err="1"/>
              <a:t>OPR</a:t>
            </a:r>
            <a:r>
              <a:rPr lang="en-US" sz="2000" dirty="0"/>
              <a:t> refers to the rotation of the object out of the image plane when the video plays, as shown in</a:t>
            </a:r>
          </a:p>
          <a:p>
            <a:pPr marL="216000" lvl="0" indent="180360" algn="just" rtl="0">
              <a:lnSpc>
                <a:spcPct val="115000"/>
              </a:lnSpc>
              <a:spcBef>
                <a:spcPts val="0"/>
              </a:spcBef>
              <a:spcAft>
                <a:spcPts val="0"/>
              </a:spcAft>
              <a:buSzPts val="1400"/>
              <a:buNone/>
            </a:pPr>
            <a:r>
              <a:rPr lang="en-US" sz="2000" dirty="0"/>
              <a:t>Out-of-View, OV </a:t>
            </a:r>
            <a:r>
              <a:rPr lang="en-US" sz="2000" dirty="0" err="1"/>
              <a:t>OV</a:t>
            </a:r>
            <a:r>
              <a:rPr lang="en-US" sz="2000" dirty="0"/>
              <a:t> refers to the situation that the object appears at the boundary of the frame and some parts of the object jump out of this frame,</a:t>
            </a:r>
          </a:p>
          <a:p>
            <a:pPr marL="216000" lvl="0" indent="180360" algn="just" rtl="0">
              <a:lnSpc>
                <a:spcPct val="115000"/>
              </a:lnSpc>
              <a:spcBef>
                <a:spcPts val="0"/>
              </a:spcBef>
              <a:spcAft>
                <a:spcPts val="0"/>
              </a:spcAft>
              <a:buSzPts val="1400"/>
              <a:buNone/>
            </a:pPr>
            <a:r>
              <a:rPr lang="en-US" sz="2000" dirty="0"/>
              <a:t>Background Clutters, BC </a:t>
            </a:r>
            <a:r>
              <a:rPr lang="en-US" sz="2000" dirty="0" err="1"/>
              <a:t>BC</a:t>
            </a:r>
            <a:r>
              <a:rPr lang="en-US" sz="2000" dirty="0"/>
              <a:t> refers to the situation that there are some similar objects around the object to be tracked</a:t>
            </a:r>
          </a:p>
          <a:p>
            <a:pPr marL="216000" lvl="0" indent="180360" algn="just" rtl="0">
              <a:lnSpc>
                <a:spcPct val="115000"/>
              </a:lnSpc>
              <a:spcBef>
                <a:spcPts val="0"/>
              </a:spcBef>
              <a:spcAft>
                <a:spcPts val="0"/>
              </a:spcAft>
              <a:buSzPts val="1400"/>
              <a:buNone/>
            </a:pPr>
            <a:r>
              <a:rPr lang="en-US" sz="2000" dirty="0"/>
              <a:t>Low Resolution, LR </a:t>
            </a:r>
            <a:r>
              <a:rPr lang="en-US" sz="2000" dirty="0" err="1"/>
              <a:t>LR</a:t>
            </a:r>
            <a:r>
              <a:rPr lang="en-US" sz="2000" dirty="0"/>
              <a:t> refers to the case that the number of the pixels in object bounding box does not exceed a certain threshold tr.</a:t>
            </a:r>
          </a:p>
          <a:p>
            <a:pPr marL="216000" lvl="0" indent="180360" algn="just" rtl="0">
              <a:lnSpc>
                <a:spcPct val="115000"/>
              </a:lnSpc>
              <a:spcBef>
                <a:spcPts val="0"/>
              </a:spcBef>
              <a:spcAft>
                <a:spcPts val="0"/>
              </a:spcAft>
              <a:buSzPts val="1400"/>
              <a:buNone/>
            </a:pPr>
            <a:endParaRPr sz="2000" b="0" strike="noStrike" dirty="0">
              <a:latin typeface="Arial"/>
              <a:ea typeface="Arial"/>
              <a:cs typeface="Arial"/>
              <a:sym typeface="Arial"/>
            </a:endParaRPr>
          </a:p>
        </p:txBody>
      </p:sp>
      <p:sp>
        <p:nvSpPr>
          <p:cNvPr id="144" name="Google Shape;144;g284adfdb9f6_1_12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8d03f8900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g248d03f8900_1_90: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1600" dirty="0"/>
              <a:t>Background Clutter:</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b="0" i="0" dirty="0">
                <a:solidFill>
                  <a:srgbClr val="292929"/>
                </a:solidFill>
                <a:effectLst/>
                <a:latin typeface="Inter"/>
              </a:rPr>
              <a:t>It is difficult to extract features, detect or even track a target object when the background is densely populated, as it introduces more redundant information or noise, making the network less receptive to important features. </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endParaRPr lang="en-US" sz="1600" dirty="0"/>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1600" dirty="0"/>
              <a:t>Illumination Variation:</a:t>
            </a:r>
            <a:endParaRPr lang="en-US" sz="2000" b="0" i="0" strike="noStrike" dirty="0">
              <a:solidFill>
                <a:srgbClr val="292929"/>
              </a:solidFill>
              <a:effectLst/>
              <a:latin typeface="Inter"/>
              <a:ea typeface="Arial"/>
              <a:cs typeface="Arial"/>
              <a:sym typeface="Arial"/>
            </a:endParaRP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b="0" i="0" dirty="0">
                <a:solidFill>
                  <a:srgbClr val="292929"/>
                </a:solidFill>
                <a:effectLst/>
                <a:latin typeface="Inter"/>
              </a:rPr>
              <a:t>In a real-life scenario, the illumination on an object of interest changes drastically as the object moves – making its localization more challenging to track and estimate. </a:t>
            </a:r>
            <a:endParaRPr lang="en-US" sz="2000" b="0" i="0" strike="noStrike" dirty="0">
              <a:solidFill>
                <a:srgbClr val="292929"/>
              </a:solidFill>
              <a:effectLst/>
              <a:latin typeface="Inter"/>
              <a:ea typeface="Arial"/>
              <a:cs typeface="Arial"/>
              <a:sym typeface="Arial"/>
            </a:endParaRP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endParaRPr sz="2000" b="0" strike="noStrike" dirty="0">
              <a:latin typeface="Arial"/>
              <a:ea typeface="Arial"/>
              <a:cs typeface="Arial"/>
              <a:sym typeface="Arial"/>
            </a:endParaRPr>
          </a:p>
        </p:txBody>
      </p:sp>
      <p:sp>
        <p:nvSpPr>
          <p:cNvPr id="155" name="Google Shape;155;g248d03f8900_1_9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8d03f8900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g248d03f8900_1_72: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1600" dirty="0"/>
              <a:t>Occlusion:</a:t>
            </a:r>
          </a:p>
          <a:p>
            <a:pPr marL="216000" lvl="0" indent="180360" algn="just" rtl="0">
              <a:lnSpc>
                <a:spcPct val="115000"/>
              </a:lnSpc>
              <a:spcBef>
                <a:spcPts val="0"/>
              </a:spcBef>
              <a:spcAft>
                <a:spcPts val="0"/>
              </a:spcAft>
              <a:buSzPts val="1400"/>
              <a:buNone/>
            </a:pPr>
            <a:r>
              <a:rPr lang="en-US" sz="2000" b="0" i="0" dirty="0">
                <a:solidFill>
                  <a:srgbClr val="292929"/>
                </a:solidFill>
                <a:effectLst/>
                <a:latin typeface="Inter"/>
              </a:rPr>
              <a:t>As different objects and bodies enter and leave the frame, the target object’s bounding box is often occluded – preventing the algorithm from being able to identify and track it, as the background or foreground are interfering. This often happens when the bounding boxes of multiple objects come too close together, causing the algorithms to get confused, and identify the tracked object as a new object. </a:t>
            </a:r>
          </a:p>
          <a:p>
            <a:pPr marL="216000" lvl="0" indent="180360" algn="just" rtl="0">
              <a:lnSpc>
                <a:spcPct val="115000"/>
              </a:lnSpc>
              <a:spcBef>
                <a:spcPts val="0"/>
              </a:spcBef>
              <a:spcAft>
                <a:spcPts val="0"/>
              </a:spcAft>
              <a:buSzPts val="1400"/>
              <a:buNone/>
            </a:pPr>
            <a:endParaRPr lang="en-US" sz="2000" b="0" i="0" strike="noStrike" dirty="0">
              <a:solidFill>
                <a:srgbClr val="292929"/>
              </a:solidFill>
              <a:effectLst/>
              <a:latin typeface="Inter"/>
              <a:ea typeface="Arial"/>
              <a:cs typeface="Arial"/>
              <a:sym typeface="Arial"/>
            </a:endParaRPr>
          </a:p>
          <a:p>
            <a:pPr marL="216000" lvl="0" indent="180360" algn="just" rtl="0">
              <a:lnSpc>
                <a:spcPct val="115000"/>
              </a:lnSpc>
              <a:spcBef>
                <a:spcPts val="0"/>
              </a:spcBef>
              <a:spcAft>
                <a:spcPts val="0"/>
              </a:spcAft>
              <a:buSzPts val="1400"/>
              <a:buNone/>
            </a:pPr>
            <a:r>
              <a:rPr lang="en-US" sz="2000" dirty="0">
                <a:solidFill>
                  <a:schemeClr val="dk1"/>
                </a:solidFill>
                <a:latin typeface="Calibri"/>
                <a:ea typeface="Calibri"/>
                <a:cs typeface="Calibri"/>
                <a:sym typeface="Calibri"/>
              </a:rPr>
              <a:t>Scale Variation:</a:t>
            </a:r>
          </a:p>
          <a:p>
            <a:pPr marL="216000" lvl="0" indent="180360" algn="just" rtl="0">
              <a:lnSpc>
                <a:spcPct val="115000"/>
              </a:lnSpc>
              <a:spcBef>
                <a:spcPts val="0"/>
              </a:spcBef>
              <a:spcAft>
                <a:spcPts val="0"/>
              </a:spcAft>
              <a:buSzPts val="1400"/>
              <a:buNone/>
            </a:pPr>
            <a:r>
              <a:rPr lang="en-US" sz="2000" b="0" i="0" dirty="0">
                <a:solidFill>
                  <a:srgbClr val="292929"/>
                </a:solidFill>
                <a:effectLst/>
                <a:latin typeface="Inter"/>
              </a:rPr>
              <a:t>Scale is also a factor, and the algorithm’s ability to track the target object can be challenged when the bounding boxes of the first frame and the current frame are out of the range.</a:t>
            </a:r>
            <a:endParaRPr sz="2000" b="0" strike="noStrike" dirty="0">
              <a:latin typeface="Arial"/>
              <a:ea typeface="Arial"/>
              <a:cs typeface="Arial"/>
              <a:sym typeface="Arial"/>
            </a:endParaRPr>
          </a:p>
        </p:txBody>
      </p:sp>
      <p:sp>
        <p:nvSpPr>
          <p:cNvPr id="170" name="Google Shape;170;g248d03f8900_1_7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84adfdb9f6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284adfdb9f6_1_12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lvl="0" indent="180360" algn="just" rtl="0">
              <a:lnSpc>
                <a:spcPct val="115000"/>
              </a:lnSpc>
              <a:spcBef>
                <a:spcPts val="0"/>
              </a:spcBef>
              <a:spcAft>
                <a:spcPts val="0"/>
              </a:spcAft>
              <a:buSzPts val="1400"/>
              <a:buNone/>
            </a:pPr>
            <a:r>
              <a:rPr lang="en-US" sz="2000" dirty="0"/>
              <a:t>From 2005 to 2010, visual object tracking methods are mainly based on the Bayesian framework, Particle filter, and Kalman filter, which are generative methods. During this period, visual object tracking is mainly considered as a template matching problem</a:t>
            </a:r>
          </a:p>
          <a:p>
            <a:pPr marL="216000" lvl="0" indent="180360" algn="just" rtl="0">
              <a:lnSpc>
                <a:spcPct val="115000"/>
              </a:lnSpc>
              <a:spcBef>
                <a:spcPts val="0"/>
              </a:spcBef>
              <a:spcAft>
                <a:spcPts val="0"/>
              </a:spcAft>
              <a:buSzPts val="1400"/>
              <a:buNone/>
            </a:pPr>
            <a:endParaRPr lang="en-US" sz="2000" dirty="0"/>
          </a:p>
          <a:p>
            <a:pPr marL="216000" lvl="0" indent="180360" algn="just" rtl="0">
              <a:lnSpc>
                <a:spcPct val="115000"/>
              </a:lnSpc>
              <a:spcBef>
                <a:spcPts val="0"/>
              </a:spcBef>
              <a:spcAft>
                <a:spcPts val="0"/>
              </a:spcAft>
              <a:buSzPts val="1400"/>
              <a:buNone/>
            </a:pPr>
            <a:r>
              <a:rPr lang="en-US" sz="2000" dirty="0"/>
              <a:t>From 2010 to 2014, the correlation filtering based trackers with kernel methods which belongs to the discriminative methods are widely studied by researchers[50– 54]. The purpose of correlation filtering based trackers is to train a correlation filter which could make the object center locate at the peak value in the response map after the correlation filtering operation. </a:t>
            </a:r>
          </a:p>
          <a:p>
            <a:pPr marL="216000" lvl="0" indent="180360" algn="just" rtl="0">
              <a:lnSpc>
                <a:spcPct val="115000"/>
              </a:lnSpc>
              <a:spcBef>
                <a:spcPts val="0"/>
              </a:spcBef>
              <a:spcAft>
                <a:spcPts val="0"/>
              </a:spcAft>
              <a:buSzPts val="1400"/>
              <a:buNone/>
            </a:pPr>
            <a:endParaRPr lang="en-US" sz="2000" b="0" strike="noStrike" dirty="0">
              <a:latin typeface="Arial"/>
              <a:ea typeface="Arial"/>
              <a:cs typeface="Arial"/>
              <a:sym typeface="Arial"/>
            </a:endParaRPr>
          </a:p>
          <a:p>
            <a:pPr marL="216000" lvl="0" indent="180360" algn="just" rtl="0">
              <a:lnSpc>
                <a:spcPct val="115000"/>
              </a:lnSpc>
              <a:spcBef>
                <a:spcPts val="0"/>
              </a:spcBef>
              <a:spcAft>
                <a:spcPts val="0"/>
              </a:spcAft>
              <a:buSzPts val="1400"/>
              <a:buNone/>
            </a:pPr>
            <a:r>
              <a:rPr lang="en-US" sz="2000" dirty="0"/>
              <a:t>2015 – 2017 Because of the powerful representation ability of deep feature, deep feature is merged into the correlation filtering based trackers during 2015 and 2017 [55–57]. Well pre-trained networks are used as feature extractors. Ma et al. [55] applied a pretrained deep network to extract the deep feature of the object and combined multi-features from feature maps of different layers in deep network to construct the proposed HCF tracker</a:t>
            </a:r>
          </a:p>
          <a:p>
            <a:pPr marL="216000" lvl="0" indent="180360" algn="just" rtl="0">
              <a:lnSpc>
                <a:spcPct val="115000"/>
              </a:lnSpc>
              <a:spcBef>
                <a:spcPts val="0"/>
              </a:spcBef>
              <a:spcAft>
                <a:spcPts val="0"/>
              </a:spcAft>
              <a:buSzPts val="1400"/>
              <a:buNone/>
            </a:pPr>
            <a:endParaRPr lang="en-US" sz="2000" b="0" strike="noStrike" dirty="0">
              <a:latin typeface="Arial"/>
              <a:ea typeface="Arial"/>
              <a:cs typeface="Arial"/>
              <a:sym typeface="Arial"/>
            </a:endParaRPr>
          </a:p>
          <a:p>
            <a:pPr marL="216000" lvl="0" indent="180360" algn="just" rtl="0">
              <a:lnSpc>
                <a:spcPct val="115000"/>
              </a:lnSpc>
              <a:spcBef>
                <a:spcPts val="0"/>
              </a:spcBef>
              <a:spcAft>
                <a:spcPts val="0"/>
              </a:spcAft>
              <a:buSzPts val="1400"/>
              <a:buNone/>
            </a:pPr>
            <a:r>
              <a:rPr lang="en-US" sz="2000" dirty="0"/>
              <a:t>From 2018 to 2020, along with the development of deep network, deep learning based tracking methods also get rapid developments, especially the Siamese network which obtained a remarkable performance in visual object tracking</a:t>
            </a:r>
            <a:endParaRPr sz="2000" b="0" strike="noStrike" dirty="0">
              <a:latin typeface="Arial"/>
              <a:ea typeface="Arial"/>
              <a:cs typeface="Arial"/>
              <a:sym typeface="Arial"/>
            </a:endParaRPr>
          </a:p>
        </p:txBody>
      </p:sp>
      <p:sp>
        <p:nvSpPr>
          <p:cNvPr id="144" name="Google Shape;144;g284adfdb9f6_1_12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4629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8d03f8900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g248d03f8900_1_44: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dirty="0"/>
              <a:t>False Alarms per Frame (FAF) 	 	 	Multiple Object Tracking Precision (MOTP) 	 </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ID" sz="2000" dirty="0"/>
              <a:t>False Positive Per Image (FPPI)                                                             </a:t>
            </a:r>
            <a:r>
              <a:rPr lang="en-US" sz="2000" dirty="0"/>
              <a:t>Multiple Object Tracking Precision (MOTP)</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dirty="0"/>
              <a:t>The Multiple Object Detection Precision (MODP)                                The numbers of Mostly Tracked (MT)</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ID" sz="2000" dirty="0"/>
              <a:t>Multiple Object Detection Accuracy (MODA)</a:t>
            </a:r>
            <a:r>
              <a:rPr lang="en-US" sz="2000" dirty="0"/>
              <a:t>                                       Partly Tracked (PT)</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ID" sz="2000" dirty="0"/>
              <a:t>Multiple Object Detection Precision                                                     </a:t>
            </a:r>
            <a:r>
              <a:rPr lang="en-US" sz="2000" dirty="0"/>
              <a:t>Mostly Lost (ML)</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ID" sz="2000" dirty="0"/>
              <a:t>ID switches</a:t>
            </a:r>
            <a:r>
              <a:rPr lang="en-US" sz="2000" dirty="0"/>
              <a:t>                                                                                            Fragmentation (FM)</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ID" sz="2000" dirty="0"/>
              <a:t>Multiple Object Tracking Accuracy</a:t>
            </a:r>
            <a:r>
              <a:rPr lang="en-US" sz="2000" dirty="0"/>
              <a:t> (</a:t>
            </a:r>
            <a:r>
              <a:rPr lang="en-ID" sz="2000" dirty="0"/>
              <a:t>MOTA</a:t>
            </a:r>
            <a:r>
              <a:rPr lang="en-US" sz="2000" dirty="0"/>
              <a:t>)                                         Recover from Short-term occlusion (RS)</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dirty="0"/>
              <a:t>Recover from Long-term occlusion (RL)</a:t>
            </a:r>
            <a:endParaRPr lang="en-US" sz="2000" b="0" strike="noStrike" dirty="0">
              <a:latin typeface="Arial"/>
              <a:ea typeface="Arial"/>
              <a:cs typeface="Arial"/>
              <a:sym typeface="Arial"/>
            </a:endParaRPr>
          </a:p>
        </p:txBody>
      </p:sp>
      <p:sp>
        <p:nvSpPr>
          <p:cNvPr id="100" name="Google Shape;100;g248d03f8900_1_44: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0028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8d03f8900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g248d03f8900_1_44: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kern="100" dirty="0">
                <a:latin typeface="Segoe UI" panose="020B0502040204020203" pitchFamily="34" charset="0"/>
                <a:ea typeface="Calibri" panose="020F0502020204030204" pitchFamily="34" charset="0"/>
                <a:cs typeface="Segoe UI" panose="020B0502040204020203" pitchFamily="34" charset="0"/>
              </a:rPr>
              <a:t>False Negative</a:t>
            </a:r>
            <a:r>
              <a:rPr lang="en-US" sz="2000" b="0" strike="noStrike" kern="100" dirty="0">
                <a:latin typeface="Arial"/>
                <a:ea typeface="Calibri" panose="020F0502020204030204" pitchFamily="34" charset="0"/>
                <a:cs typeface="Arial"/>
                <a:sym typeface="Arial"/>
              </a:rPr>
              <a:t>: miss track</a:t>
            </a:r>
          </a:p>
          <a:p>
            <a:pPr marL="216000" marR="0" lvl="0" indent="180360" algn="just" defTabSz="914400" rtl="0" eaLnBrk="1" fontAlgn="auto" latinLnBrk="0" hangingPunct="1">
              <a:lnSpc>
                <a:spcPct val="115000"/>
              </a:lnSpc>
              <a:spcBef>
                <a:spcPts val="0"/>
              </a:spcBef>
              <a:spcAft>
                <a:spcPts val="0"/>
              </a:spcAft>
              <a:buClr>
                <a:srgbClr val="000000"/>
              </a:buClr>
              <a:buSzPts val="1400"/>
              <a:buFont typeface="Arial"/>
              <a:buNone/>
              <a:tabLst/>
              <a:defRPr/>
            </a:pPr>
            <a:r>
              <a:rPr lang="en-US" sz="2000" kern="100" dirty="0">
                <a:effectLst/>
                <a:latin typeface="Segoe UI" panose="020B0502040204020203" pitchFamily="34" charset="0"/>
                <a:ea typeface="Calibri" panose="020F0502020204030204" pitchFamily="34" charset="0"/>
                <a:cs typeface="Segoe UI" panose="020B0502040204020203" pitchFamily="34" charset="0"/>
              </a:rPr>
              <a:t>False Positive: </a:t>
            </a:r>
          </a:p>
        </p:txBody>
      </p:sp>
      <p:sp>
        <p:nvSpPr>
          <p:cNvPr id="100" name="Google Shape;100;g248d03f8900_1_44: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27621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28560" y="1369080"/>
            <a:ext cx="7886520" cy="326304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2"/>
          <p:cNvSpPr txBox="1">
            <a:spLocks noGrp="1"/>
          </p:cNvSpPr>
          <p:nvPr>
            <p:ph type="body" idx="1"/>
          </p:nvPr>
        </p:nvSpPr>
        <p:spPr>
          <a:xfrm>
            <a:off x="628560" y="13690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body" idx="2"/>
          </p:nvPr>
        </p:nvSpPr>
        <p:spPr>
          <a:xfrm>
            <a:off x="4669920" y="13690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body" idx="3"/>
          </p:nvPr>
        </p:nvSpPr>
        <p:spPr>
          <a:xfrm>
            <a:off x="628560" y="30736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12"/>
          <p:cNvSpPr txBox="1">
            <a:spLocks noGrp="1"/>
          </p:cNvSpPr>
          <p:nvPr>
            <p:ph type="body" idx="4"/>
          </p:nvPr>
        </p:nvSpPr>
        <p:spPr>
          <a:xfrm>
            <a:off x="4669920" y="30736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628560" y="1369080"/>
            <a:ext cx="253908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13"/>
          <p:cNvSpPr txBox="1">
            <a:spLocks noGrp="1"/>
          </p:cNvSpPr>
          <p:nvPr>
            <p:ph type="body" idx="2"/>
          </p:nvPr>
        </p:nvSpPr>
        <p:spPr>
          <a:xfrm>
            <a:off x="3295080" y="1369080"/>
            <a:ext cx="253908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 name="Google Shape;59;p13"/>
          <p:cNvSpPr txBox="1">
            <a:spLocks noGrp="1"/>
          </p:cNvSpPr>
          <p:nvPr>
            <p:ph type="body" idx="3"/>
          </p:nvPr>
        </p:nvSpPr>
        <p:spPr>
          <a:xfrm>
            <a:off x="5961240" y="1369080"/>
            <a:ext cx="253908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body" idx="4"/>
          </p:nvPr>
        </p:nvSpPr>
        <p:spPr>
          <a:xfrm>
            <a:off x="628560" y="3073680"/>
            <a:ext cx="253908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body" idx="5"/>
          </p:nvPr>
        </p:nvSpPr>
        <p:spPr>
          <a:xfrm>
            <a:off x="3295080" y="3073680"/>
            <a:ext cx="253908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body" idx="6"/>
          </p:nvPr>
        </p:nvSpPr>
        <p:spPr>
          <a:xfrm>
            <a:off x="5961240" y="3073680"/>
            <a:ext cx="253908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628560" y="1369080"/>
            <a:ext cx="7886520" cy="3263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628560" y="1369080"/>
            <a:ext cx="3848400" cy="3263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2"/>
          </p:nvPr>
        </p:nvSpPr>
        <p:spPr>
          <a:xfrm>
            <a:off x="4669920" y="1369080"/>
            <a:ext cx="3848400" cy="3263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8"/>
        <p:cNvGrpSpPr/>
        <p:nvPr/>
      </p:nvGrpSpPr>
      <p:grpSpPr>
        <a:xfrm>
          <a:off x="0" y="0"/>
          <a:ext cx="0" cy="0"/>
          <a:chOff x="0" y="0"/>
          <a:chExt cx="0" cy="0"/>
        </a:xfrm>
      </p:grpSpPr>
      <p:sp>
        <p:nvSpPr>
          <p:cNvPr id="29" name="Google Shape;29;p7"/>
          <p:cNvSpPr txBox="1">
            <a:spLocks noGrp="1"/>
          </p:cNvSpPr>
          <p:nvPr>
            <p:ph type="subTitle" idx="1"/>
          </p:nvPr>
        </p:nvSpPr>
        <p:spPr>
          <a:xfrm>
            <a:off x="628560" y="273960"/>
            <a:ext cx="7886520" cy="460872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628560" y="13690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2"/>
          </p:nvPr>
        </p:nvSpPr>
        <p:spPr>
          <a:xfrm>
            <a:off x="4669920" y="1369080"/>
            <a:ext cx="3848400" cy="3263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8"/>
          <p:cNvSpPr txBox="1">
            <a:spLocks noGrp="1"/>
          </p:cNvSpPr>
          <p:nvPr>
            <p:ph type="body" idx="3"/>
          </p:nvPr>
        </p:nvSpPr>
        <p:spPr>
          <a:xfrm>
            <a:off x="628560" y="30736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9"/>
          <p:cNvSpPr txBox="1">
            <a:spLocks noGrp="1"/>
          </p:cNvSpPr>
          <p:nvPr>
            <p:ph type="body" idx="1"/>
          </p:nvPr>
        </p:nvSpPr>
        <p:spPr>
          <a:xfrm>
            <a:off x="628560" y="1369080"/>
            <a:ext cx="3848400" cy="3263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 name="Google Shape;38;p9"/>
          <p:cNvSpPr txBox="1">
            <a:spLocks noGrp="1"/>
          </p:cNvSpPr>
          <p:nvPr>
            <p:ph type="body" idx="2"/>
          </p:nvPr>
        </p:nvSpPr>
        <p:spPr>
          <a:xfrm>
            <a:off x="4669920" y="13690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3"/>
          </p:nvPr>
        </p:nvSpPr>
        <p:spPr>
          <a:xfrm>
            <a:off x="4669920" y="30736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628560" y="13690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 name="Google Shape;43;p10"/>
          <p:cNvSpPr txBox="1">
            <a:spLocks noGrp="1"/>
          </p:cNvSpPr>
          <p:nvPr>
            <p:ph type="body" idx="2"/>
          </p:nvPr>
        </p:nvSpPr>
        <p:spPr>
          <a:xfrm>
            <a:off x="4669920" y="1369080"/>
            <a:ext cx="384840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10"/>
          <p:cNvSpPr txBox="1">
            <a:spLocks noGrp="1"/>
          </p:cNvSpPr>
          <p:nvPr>
            <p:ph type="body" idx="3"/>
          </p:nvPr>
        </p:nvSpPr>
        <p:spPr>
          <a:xfrm>
            <a:off x="628560" y="3073680"/>
            <a:ext cx="788652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628560" y="273960"/>
            <a:ext cx="7886520" cy="993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1"/>
          <p:cNvSpPr txBox="1">
            <a:spLocks noGrp="1"/>
          </p:cNvSpPr>
          <p:nvPr>
            <p:ph type="body" idx="1"/>
          </p:nvPr>
        </p:nvSpPr>
        <p:spPr>
          <a:xfrm>
            <a:off x="628560" y="1369080"/>
            <a:ext cx="788652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11"/>
          <p:cNvSpPr txBox="1">
            <a:spLocks noGrp="1"/>
          </p:cNvSpPr>
          <p:nvPr>
            <p:ph type="body" idx="2"/>
          </p:nvPr>
        </p:nvSpPr>
        <p:spPr>
          <a:xfrm>
            <a:off x="628560" y="3073680"/>
            <a:ext cx="7886520" cy="1556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43000" y="841680"/>
            <a:ext cx="6857640" cy="179028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dt" idx="10"/>
          </p:nvPr>
        </p:nvSpPr>
        <p:spPr>
          <a:xfrm>
            <a:off x="628560" y="4767120"/>
            <a:ext cx="2057040" cy="273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3029040" y="4767120"/>
            <a:ext cx="3085920" cy="273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6458040" y="4767120"/>
            <a:ext cx="2057040" cy="27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4" name="Google Shape;14;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4"/>
          <p:cNvSpPr/>
          <p:nvPr/>
        </p:nvSpPr>
        <p:spPr>
          <a:xfrm>
            <a:off x="-146520" y="2920680"/>
            <a:ext cx="7340400" cy="507600"/>
          </a:xfrm>
          <a:prstGeom prst="rect">
            <a:avLst/>
          </a:prstGeom>
          <a:noFill/>
          <a:ln>
            <a:noFill/>
          </a:ln>
        </p:spPr>
        <p:txBody>
          <a:bodyPr spcFirstLastPara="1" wrap="square" lIns="90000" tIns="45000" rIns="90000" bIns="45000" anchor="ctr" anchorCtr="0">
            <a:noAutofit/>
          </a:bodyPr>
          <a:lstStyle/>
          <a:p>
            <a:pPr marL="0" marR="0" lvl="0" indent="0" algn="ctr" rtl="0">
              <a:lnSpc>
                <a:spcPct val="114000"/>
              </a:lnSpc>
              <a:spcBef>
                <a:spcPts val="0"/>
              </a:spcBef>
              <a:spcAft>
                <a:spcPts val="0"/>
              </a:spcAft>
              <a:buClr>
                <a:srgbClr val="000000"/>
              </a:buClr>
              <a:buSzPts val="2400"/>
              <a:buFont typeface="Arial"/>
              <a:buNone/>
            </a:pPr>
            <a:endParaRPr sz="24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69" name="Google Shape;69;p14"/>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70" name="Google Shape;70;p14"/>
          <p:cNvSpPr/>
          <p:nvPr/>
        </p:nvSpPr>
        <p:spPr>
          <a:xfrm>
            <a:off x="298440" y="471888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www.solutions.viettel.vn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71" name="Google Shape;71;p14"/>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72" name="Google Shape;72;p14"/>
          <p:cNvSpPr/>
          <p:nvPr/>
        </p:nvSpPr>
        <p:spPr>
          <a:xfrm>
            <a:off x="982575" y="1818968"/>
            <a:ext cx="3491102" cy="14898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4000" b="1" dirty="0">
                <a:solidFill>
                  <a:srgbClr val="ED1B2F"/>
                </a:solidFill>
                <a:latin typeface="FS PF BeauSans Pro Bold (Headings)"/>
                <a:cs typeface="Segoe UI" panose="020B0502040204020203" pitchFamily="34" charset="0"/>
              </a:rPr>
              <a:t>Overview of Object Tracking</a:t>
            </a:r>
            <a:endParaRPr sz="4000" b="1" dirty="0">
              <a:solidFill>
                <a:srgbClr val="ED1B2F"/>
              </a:solidFill>
              <a:latin typeface="FS PF BeauSans Pro Bold (Headings)"/>
              <a:cs typeface="Segoe UI" panose="020B0502040204020203" pitchFamily="34" charset="0"/>
            </a:endParaRPr>
          </a:p>
          <a:p>
            <a:pPr marL="0" marR="0" lvl="0" indent="0" algn="ctr" rtl="0">
              <a:lnSpc>
                <a:spcPct val="100000"/>
              </a:lnSpc>
              <a:spcBef>
                <a:spcPts val="0"/>
              </a:spcBef>
              <a:spcAft>
                <a:spcPts val="0"/>
              </a:spcAft>
              <a:buNone/>
            </a:pPr>
            <a:endParaRPr sz="2200" b="1" dirty="0">
              <a:solidFill>
                <a:srgbClr val="ED1B2F"/>
              </a:solidFill>
              <a:latin typeface="FS PF BeauSans Pro Bold (Headings)"/>
              <a:cs typeface="Segoe UI" panose="020B0502040204020203" pitchFamily="34" charset="0"/>
            </a:endParaRPr>
          </a:p>
          <a:p>
            <a:pPr marL="0" marR="0" lvl="0" indent="0" algn="r" rtl="0">
              <a:lnSpc>
                <a:spcPct val="100000"/>
              </a:lnSpc>
              <a:spcBef>
                <a:spcPts val="0"/>
              </a:spcBef>
              <a:spcAft>
                <a:spcPts val="0"/>
              </a:spcAft>
              <a:buNone/>
            </a:pPr>
            <a:r>
              <a:rPr lang="en-US" sz="1500" b="1" dirty="0">
                <a:solidFill>
                  <a:srgbClr val="ED1B2F"/>
                </a:solidFill>
                <a:latin typeface="FS PF BeauSans Pro Bold (Headings)"/>
                <a:cs typeface="Segoe UI" panose="020B0502040204020203" pitchFamily="34" charset="0"/>
              </a:rPr>
              <a:t>NGUYEN MANH TUAN</a:t>
            </a:r>
            <a:endParaRPr sz="1500" b="1" dirty="0">
              <a:solidFill>
                <a:srgbClr val="ED1B2F"/>
              </a:solidFill>
              <a:latin typeface="FS PF BeauSans Pro Bold (Headings)"/>
              <a:cs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3">
            <a:alphaModFix/>
          </a:blip>
          <a:srcRect/>
          <a:stretch/>
        </p:blipFill>
        <p:spPr>
          <a:xfrm>
            <a:off x="641520" y="271800"/>
            <a:ext cx="4844880" cy="639720"/>
          </a:xfrm>
          <a:prstGeom prst="rect">
            <a:avLst/>
          </a:prstGeom>
          <a:noFill/>
          <a:ln>
            <a:noFill/>
          </a:ln>
        </p:spPr>
      </p:pic>
      <p:sp>
        <p:nvSpPr>
          <p:cNvPr id="103" name="Google Shape;103;p17"/>
          <p:cNvSpPr/>
          <p:nvPr/>
        </p:nvSpPr>
        <p:spPr>
          <a:xfrm>
            <a:off x="891360" y="408600"/>
            <a:ext cx="451884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3. DATASET &amp; EVALUTION METRIC</a:t>
            </a:r>
            <a:endParaRPr lang="en-US" sz="2000" dirty="0">
              <a:solidFill>
                <a:schemeClr val="dk1"/>
              </a:solidFill>
              <a:latin typeface="Segoe UI" panose="020B0502040204020203" pitchFamily="34" charset="0"/>
              <a:cs typeface="Segoe UI" panose="020B0502040204020203" pitchFamily="34" charset="0"/>
            </a:endParaRPr>
          </a:p>
        </p:txBody>
      </p:sp>
      <p:pic>
        <p:nvPicPr>
          <p:cNvPr id="104" name="Google Shape;104;p17"/>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05" name="Google Shape;105;p17"/>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06" name="Google Shape;106;p17"/>
          <p:cNvPicPr preferRelativeResize="0"/>
          <p:nvPr/>
        </p:nvPicPr>
        <p:blipFill rotWithShape="1">
          <a:blip r:embed="rId5">
            <a:alphaModFix/>
          </a:blip>
          <a:srcRect/>
          <a:stretch/>
        </p:blipFill>
        <p:spPr>
          <a:xfrm>
            <a:off x="7663320" y="4756320"/>
            <a:ext cx="974880" cy="214560"/>
          </a:xfrm>
          <a:prstGeom prst="rect">
            <a:avLst/>
          </a:prstGeom>
          <a:noFill/>
          <a:ln>
            <a:noFill/>
          </a:ln>
        </p:spPr>
      </p:pic>
      <mc:AlternateContent xmlns:mc="http://schemas.openxmlformats.org/markup-compatibility/2006" xmlns:a14="http://schemas.microsoft.com/office/drawing/2010/main">
        <mc:Choice Requires="a14">
          <p:sp>
            <p:nvSpPr>
              <p:cNvPr id="107" name="Google Shape;107;p17"/>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vi-VN" sz="1600" dirty="0">
                    <a:latin typeface="Segoe UI" panose="020B0502040204020203" pitchFamily="34" charset="0"/>
                    <a:ea typeface="Calibri"/>
                    <a:cs typeface="Segoe UI" panose="020B0502040204020203" pitchFamily="34" charset="0"/>
                    <a:sym typeface="Calibri"/>
                  </a:rPr>
                  <a:t>Multiple Object Tracking Precision</a:t>
                </a:r>
                <a:r>
                  <a:rPr lang="en-US" sz="1600" dirty="0">
                    <a:latin typeface="Segoe UI" panose="020B0502040204020203" pitchFamily="34" charset="0"/>
                    <a:ea typeface="Calibri"/>
                    <a:cs typeface="Segoe UI" panose="020B0502040204020203" pitchFamily="34" charset="0"/>
                    <a:sym typeface="Calibri"/>
                  </a:rPr>
                  <a:t> (MOTP)</a:t>
                </a:r>
                <a:endParaRPr lang="vi-VN" sz="1600" dirty="0">
                  <a:latin typeface="Segoe UI" panose="020B0502040204020203" pitchFamily="34" charset="0"/>
                  <a:ea typeface="Calibri"/>
                  <a:cs typeface="Segoe UI" panose="020B0502040204020203" pitchFamily="34" charset="0"/>
                  <a:sym typeface="Calibri"/>
                </a:endParaRPr>
              </a:p>
              <a:p>
                <a:pPr marL="457200" marR="0" lvl="0" indent="0" algn="just" rtl="0">
                  <a:lnSpc>
                    <a:spcPct val="100000"/>
                  </a:lnSpc>
                  <a:spcBef>
                    <a:spcPts val="0"/>
                  </a:spcBef>
                  <a:spcAft>
                    <a:spcPts val="0"/>
                  </a:spcAft>
                  <a:buNone/>
                </a:pPr>
                <a:endParaRPr lang="vi-VN" sz="1200" dirty="0">
                  <a:latin typeface="Segoe UI" panose="020B0502040204020203" pitchFamily="34" charset="0"/>
                  <a:ea typeface="Calibri"/>
                  <a:cs typeface="Segoe UI" panose="020B0502040204020203" pitchFamily="34" charset="0"/>
                  <a:sym typeface="Calibri"/>
                </a:endParaRPr>
              </a:p>
              <a:p>
                <a:pPr marL="0" marR="0" lvl="0" indent="0" algn="ctr" rtl="0">
                  <a:lnSpc>
                    <a:spcPct val="100000"/>
                  </a:lnSpc>
                  <a:spcBef>
                    <a:spcPts val="0"/>
                  </a:spcBef>
                  <a:spcAft>
                    <a:spcPts val="0"/>
                  </a:spcAft>
                  <a:buNone/>
                </a:pPr>
                <a14:m>
                  <m:oMath xmlns:m="http://schemas.openxmlformats.org/officeDocument/2006/math">
                    <m:r>
                      <a:rPr lang="vi-VN" sz="1600" i="1" smtClean="0">
                        <a:effectLst/>
                        <a:latin typeface="Cambria Math" panose="02040503050406030204" pitchFamily="18" charset="0"/>
                        <a:ea typeface="Calibri" panose="020F0502020204030204" pitchFamily="34" charset="0"/>
                        <a:cs typeface="Angsana New" panose="02020603050405020304" pitchFamily="18" charset="-34"/>
                      </a:rPr>
                      <m:t>𝑀𝑂𝑇</m:t>
                    </m:r>
                    <m:r>
                      <a:rPr lang="vi-VN" sz="1600" b="0" i="1" smtClean="0">
                        <a:effectLst/>
                        <a:latin typeface="Cambria Math" panose="02040503050406030204" pitchFamily="18" charset="0"/>
                        <a:ea typeface="Calibri" panose="020F0502020204030204" pitchFamily="34" charset="0"/>
                        <a:cs typeface="Angsana New" panose="02020603050405020304" pitchFamily="18" charset="-34"/>
                      </a:rPr>
                      <m:t>𝑃</m:t>
                    </m:r>
                    <m:r>
                      <a:rPr lang="vi-VN" sz="1600" i="1" smtClean="0">
                        <a:effectLst/>
                        <a:latin typeface="Cambria Math" panose="02040503050406030204" pitchFamily="18" charset="0"/>
                        <a:ea typeface="Calibri" panose="020F0502020204030204" pitchFamily="34" charset="0"/>
                        <a:cs typeface="Angsana New" panose="02020603050405020304" pitchFamily="18" charset="-34"/>
                      </a:rPr>
                      <m:t>  =</m:t>
                    </m:r>
                    <m:f>
                      <m:fPr>
                        <m:ctrlPr>
                          <a:rPr lang="ar-AE" sz="1600" i="1">
                            <a:effectLst/>
                            <a:latin typeface="Cambria Math" panose="02040503050406030204" pitchFamily="18" charset="0"/>
                            <a:ea typeface="Calibri" panose="020F0502020204030204" pitchFamily="34" charset="0"/>
                          </a:rPr>
                        </m:ctrlPr>
                      </m:fPr>
                      <m:num>
                        <m:nary>
                          <m:naryPr>
                            <m:chr m:val="∑"/>
                            <m:limLoc m:val="subSup"/>
                            <m:supHide m:val="on"/>
                            <m:ctrlPr>
                              <a:rPr lang="ar-AE" sz="1600" i="1">
                                <a:effectLst/>
                                <a:latin typeface="Cambria Math" panose="02040503050406030204" pitchFamily="18" charset="0"/>
                                <a:ea typeface="Calibri" panose="020F0502020204030204" pitchFamily="34" charset="0"/>
                              </a:rPr>
                            </m:ctrlPr>
                          </m:naryPr>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m:t>
                            </m:r>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𝑖</m:t>
                            </m:r>
                          </m:sub>
                          <m:sup/>
                          <m:e>
                            <m:sSub>
                              <m:sSubPr>
                                <m:ctrlPr>
                                  <a:rPr lang="ar-AE" sz="1600" i="1">
                                    <a:effectLst/>
                                    <a:latin typeface="Cambria Math" panose="02040503050406030204" pitchFamily="18" charset="0"/>
                                    <a:ea typeface="Calibri" panose="020F0502020204030204" pitchFamily="34" charset="0"/>
                                  </a:rPr>
                                </m:ctrlPr>
                              </m:sSubPr>
                              <m:e>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𝑑</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m:t>
                                </m:r>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𝑖</m:t>
                                </m:r>
                              </m:sub>
                            </m:sSub>
                          </m:e>
                        </m:nary>
                      </m:num>
                      <m:den>
                        <m:nary>
                          <m:naryPr>
                            <m:chr m:val="∑"/>
                            <m:limLoc m:val="subSup"/>
                            <m:supHide m:val="on"/>
                            <m:ctrlPr>
                              <a:rPr lang="ar-AE" sz="1600" i="1">
                                <a:effectLst/>
                                <a:latin typeface="Cambria Math" panose="02040503050406030204" pitchFamily="18" charset="0"/>
                                <a:ea typeface="Calibri" panose="020F0502020204030204" pitchFamily="34" charset="0"/>
                              </a:rPr>
                            </m:ctrlPr>
                          </m:naryPr>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up/>
                          <m:e>
                            <m:sSub>
                              <m:sSubPr>
                                <m:ctrlPr>
                                  <a:rPr lang="ar-AE" sz="1600" i="1">
                                    <a:effectLst/>
                                    <a:latin typeface="Cambria Math" panose="02040503050406030204" pitchFamily="18" charset="0"/>
                                    <a:ea typeface="Calibri" panose="020F0502020204030204" pitchFamily="34" charset="0"/>
                                  </a:rPr>
                                </m:ctrlPr>
                              </m:sSubPr>
                              <m:e>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𝑐</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e>
                        </m:nary>
                      </m:den>
                    </m:f>
                  </m:oMath>
                </a14:m>
                <a:r>
                  <a:rPr lang="ar-AE" sz="1600" dirty="0">
                    <a:effectLst/>
                    <a:latin typeface="Segoe UI" panose="020B0502040204020203" pitchFamily="34" charset="0"/>
                    <a:ea typeface="Calibri" panose="020F0502020204030204" pitchFamily="34" charset="0"/>
                    <a:cs typeface="Segoe UI" panose="020B0502040204020203" pitchFamily="34" charset="0"/>
                  </a:rPr>
                  <a:t> ,</a:t>
                </a:r>
              </a:p>
              <a:p>
                <a:pPr marL="0" marR="0" lvl="0" indent="0" rtl="0">
                  <a:lnSpc>
                    <a:spcPct val="100000"/>
                  </a:lnSpc>
                  <a:spcBef>
                    <a:spcPts val="0"/>
                  </a:spcBef>
                  <a:spcAft>
                    <a:spcPts val="0"/>
                  </a:spcAft>
                  <a:buNone/>
                </a:pPr>
                <a:r>
                  <a:rPr lang="en-US" sz="1600" kern="100" dirty="0">
                    <a:latin typeface="Segoe UI" panose="020B0502040204020203" pitchFamily="34" charset="0"/>
                    <a:ea typeface="Calibri" panose="020F0502020204030204" pitchFamily="34" charset="0"/>
                    <a:cs typeface="Segoe UI" panose="020B0502040204020203" pitchFamily="34" charset="0"/>
                  </a:rPr>
                  <a:t>where:</a:t>
                </a:r>
                <a:endParaRPr lang="vi-VN" sz="1600" kern="100" dirty="0">
                  <a:effectLst/>
                  <a:latin typeface="Segoe UI" panose="020B0502040204020203" pitchFamily="34" charset="0"/>
                  <a:ea typeface="Calibri" panose="020F0502020204030204" pitchFamily="34" charset="0"/>
                  <a:cs typeface="Segoe UI" panose="020B0502040204020203" pitchFamily="34" charset="0"/>
                </a:endParaRPr>
              </a:p>
              <a:p>
                <a:pPr lvl="0"/>
                <a:r>
                  <a:rPr lang="vi-VN" sz="1600" kern="100" dirty="0">
                    <a:latin typeface="Segoe UI" panose="020B0502040204020203" pitchFamily="34" charset="0"/>
                    <a:ea typeface="Calibri" panose="020F0502020204030204" pitchFamily="34" charset="0"/>
                    <a:cs typeface="Segoe UI" panose="020B0502040204020203" pitchFamily="34" charset="0"/>
                    <a:sym typeface="Calibri"/>
                  </a:rPr>
                  <a:t>- </a:t>
                </a:r>
                <a14:m>
                  <m:oMath xmlns:m="http://schemas.openxmlformats.org/officeDocument/2006/math">
                    <m:sSub>
                      <m:sSubPr>
                        <m:ctrlPr>
                          <a:rPr lang="ar-AE" sz="1600" i="1" smtClean="0">
                            <a:effectLst/>
                            <a:latin typeface="Cambria Math" panose="02040503050406030204" pitchFamily="18" charset="0"/>
                            <a:ea typeface="Calibri" panose="020F0502020204030204" pitchFamily="34" charset="0"/>
                          </a:rPr>
                        </m:ctrlPr>
                      </m:sSubPr>
                      <m:e>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𝑐</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oMath>
                </a14:m>
                <a:r>
                  <a:rPr lang="ar-AE" sz="1600" dirty="0">
                    <a:latin typeface="Segoe UI" panose="020B0502040204020203" pitchFamily="34" charset="0"/>
                    <a:ea typeface="Calibri" panose="020F0502020204030204" pitchFamily="34" charset="0"/>
                    <a:cs typeface="Segoe UI" panose="020B0502040204020203" pitchFamily="34" charset="0"/>
                    <a:sym typeface="Calibri"/>
                  </a:rPr>
                  <a:t>: </a:t>
                </a:r>
                <a:r>
                  <a:rPr lang="en-US" sz="1600" dirty="0">
                    <a:latin typeface="Segoe UI" panose="020B0502040204020203" pitchFamily="34" charset="0"/>
                    <a:ea typeface="Calibri" panose="020F0502020204030204" pitchFamily="34" charset="0"/>
                    <a:cs typeface="Segoe UI" panose="020B0502040204020203" pitchFamily="34" charset="0"/>
                    <a:sym typeface="Calibri"/>
                  </a:rPr>
                  <a:t> the number of matches in frame t</a:t>
                </a:r>
                <a:endParaRPr lang="vi-VN" sz="1600" dirty="0">
                  <a:latin typeface="Segoe UI" panose="020B0502040204020203" pitchFamily="34" charset="0"/>
                  <a:ea typeface="Calibri" panose="020F0502020204030204" pitchFamily="34" charset="0"/>
                  <a:cs typeface="Segoe UI" panose="020B0502040204020203" pitchFamily="34" charset="0"/>
                  <a:sym typeface="Calibri"/>
                </a:endParaRPr>
              </a:p>
              <a:p>
                <a:pPr lvl="0"/>
                <a:r>
                  <a:rPr lang="vi-VN" sz="1600" dirty="0">
                    <a:latin typeface="Segoe UI" panose="020B0502040204020203" pitchFamily="34" charset="0"/>
                    <a:ea typeface="Calibri" panose="020F0502020204030204" pitchFamily="34" charset="0"/>
                    <a:cs typeface="Segoe UI" panose="020B0502040204020203" pitchFamily="34" charset="0"/>
                    <a:sym typeface="Calibri"/>
                  </a:rPr>
                  <a:t>- </a:t>
                </a:r>
                <a14:m>
                  <m:oMath xmlns:m="http://schemas.openxmlformats.org/officeDocument/2006/math">
                    <m:sSub>
                      <m:sSubPr>
                        <m:ctrlPr>
                          <a:rPr lang="ar-AE" sz="1600" i="1" smtClean="0">
                            <a:effectLst/>
                            <a:latin typeface="Cambria Math" panose="02040503050406030204" pitchFamily="18" charset="0"/>
                            <a:ea typeface="Calibri" panose="020F0502020204030204" pitchFamily="34" charset="0"/>
                          </a:rPr>
                        </m:ctrlPr>
                      </m:sSubPr>
                      <m:e>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𝑑</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m:t>
                        </m:r>
                        <m:r>
                          <a:rPr lang="ar-AE" sz="1600" b="0" i="1" smtClean="0">
                            <a:effectLst/>
                            <a:latin typeface="Cambria Math" panose="02040503050406030204" pitchFamily="18" charset="0"/>
                            <a:ea typeface="Calibri" panose="020F0502020204030204" pitchFamily="34" charset="0"/>
                            <a:cs typeface="Angsana New" panose="02020603050405020304" pitchFamily="18" charset="-34"/>
                          </a:rPr>
                          <m:t>𝑖</m:t>
                        </m:r>
                      </m:sub>
                    </m:sSub>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 </m:t>
                    </m:r>
                  </m:oMath>
                </a14:m>
                <a:r>
                  <a:rPr lang="ar-AE" sz="1600" dirty="0">
                    <a:latin typeface="Segoe UI" panose="020B0502040204020203" pitchFamily="34" charset="0"/>
                    <a:ea typeface="Calibri" panose="020F0502020204030204" pitchFamily="34" charset="0"/>
                    <a:cs typeface="Segoe UI" panose="020B0502040204020203" pitchFamily="34" charset="0"/>
                    <a:sym typeface="Calibri"/>
                  </a:rPr>
                  <a:t>: </a:t>
                </a:r>
                <a:r>
                  <a:rPr lang="en-US" sz="1600" dirty="0">
                    <a:latin typeface="Segoe UI" panose="020B0502040204020203" pitchFamily="34" charset="0"/>
                    <a:ea typeface="Calibri" panose="020F0502020204030204" pitchFamily="34" charset="0"/>
                    <a:cs typeface="Segoe UI" panose="020B0502040204020203" pitchFamily="34" charset="0"/>
                    <a:sym typeface="Calibri"/>
                  </a:rPr>
                  <a:t> the bounding box overlap of target </a:t>
                </a:r>
                <a:r>
                  <a:rPr lang="en-US" sz="1600" dirty="0" err="1">
                    <a:latin typeface="Segoe UI" panose="020B0502040204020203" pitchFamily="34" charset="0"/>
                    <a:ea typeface="Calibri" panose="020F0502020204030204" pitchFamily="34" charset="0"/>
                    <a:cs typeface="Segoe UI" panose="020B0502040204020203" pitchFamily="34" charset="0"/>
                    <a:sym typeface="Calibri"/>
                  </a:rPr>
                  <a:t>i</a:t>
                </a:r>
                <a:r>
                  <a:rPr lang="en-US" sz="1600" dirty="0">
                    <a:latin typeface="Segoe UI" panose="020B0502040204020203" pitchFamily="34" charset="0"/>
                    <a:ea typeface="Calibri" panose="020F0502020204030204" pitchFamily="34" charset="0"/>
                    <a:cs typeface="Segoe UI" panose="020B0502040204020203" pitchFamily="34" charset="0"/>
                    <a:sym typeface="Calibri"/>
                  </a:rPr>
                  <a:t> with its assigned ground truth object</a:t>
                </a:r>
                <a:endParaRPr lang="ar-AE" sz="1600" dirty="0">
                  <a:latin typeface="Segoe UI" panose="020B0502040204020203" pitchFamily="34" charset="0"/>
                  <a:ea typeface="Calibri" panose="020F0502020204030204" pitchFamily="34" charset="0"/>
                  <a:cs typeface="Segoe UI" panose="020B0502040204020203" pitchFamily="34" charset="0"/>
                  <a:sym typeface="Calibri"/>
                </a:endParaRPr>
              </a:p>
              <a:p>
                <a:pPr marL="0" marR="0" lvl="0" indent="0" rtl="0">
                  <a:lnSpc>
                    <a:spcPct val="100000"/>
                  </a:lnSpc>
                  <a:spcBef>
                    <a:spcPts val="0"/>
                  </a:spcBef>
                  <a:spcAft>
                    <a:spcPts val="0"/>
                  </a:spcAft>
                  <a:buNone/>
                </a:pPr>
                <a:endParaRPr lang="ar-AE" sz="1600" dirty="0">
                  <a:latin typeface="Segoe UI" panose="020B0502040204020203" pitchFamily="34" charset="0"/>
                  <a:ea typeface="Calibri" panose="020F0502020204030204" pitchFamily="34" charset="0"/>
                  <a:cs typeface="Segoe UI" panose="020B0502040204020203" pitchFamily="34" charset="0"/>
                  <a:sym typeface="Calibri"/>
                </a:endParaRPr>
              </a:p>
            </p:txBody>
          </p:sp>
        </mc:Choice>
        <mc:Fallback xmlns="">
          <p:sp>
            <p:nvSpPr>
              <p:cNvPr id="107" name="Google Shape;107;p17"/>
              <p:cNvSpPr>
                <a:spLocks noRot="1" noChangeAspect="1" noMove="1" noResize="1" noEditPoints="1" noAdjustHandles="1" noChangeArrowheads="1" noChangeShapeType="1" noTextEdit="1"/>
              </p:cNvSpPr>
              <p:nvPr/>
            </p:nvSpPr>
            <p:spPr>
              <a:xfrm>
                <a:off x="641531" y="1048675"/>
                <a:ext cx="7669800" cy="3740100"/>
              </a:xfrm>
              <a:prstGeom prst="rect">
                <a:avLst/>
              </a:prstGeom>
              <a:blipFill>
                <a:blip r:embed="rId6"/>
                <a:stretch>
                  <a:fillRect l="-397" t="-651"/>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377207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3">
            <a:alphaModFix/>
          </a:blip>
          <a:srcRect/>
          <a:stretch/>
        </p:blipFill>
        <p:spPr>
          <a:xfrm>
            <a:off x="641520" y="271800"/>
            <a:ext cx="4844880" cy="639720"/>
          </a:xfrm>
          <a:prstGeom prst="rect">
            <a:avLst/>
          </a:prstGeom>
          <a:noFill/>
          <a:ln>
            <a:noFill/>
          </a:ln>
        </p:spPr>
      </p:pic>
      <p:sp>
        <p:nvSpPr>
          <p:cNvPr id="103" name="Google Shape;103;p17"/>
          <p:cNvSpPr/>
          <p:nvPr/>
        </p:nvSpPr>
        <p:spPr>
          <a:xfrm>
            <a:off x="891360" y="408600"/>
            <a:ext cx="451884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3. DATASET &amp; EVALUTION METRIC</a:t>
            </a:r>
            <a:endParaRPr lang="en-US" sz="2000" dirty="0">
              <a:solidFill>
                <a:schemeClr val="dk1"/>
              </a:solidFill>
              <a:latin typeface="Segoe UI" panose="020B0502040204020203" pitchFamily="34" charset="0"/>
              <a:cs typeface="Segoe UI" panose="020B0502040204020203" pitchFamily="34" charset="0"/>
            </a:endParaRPr>
          </a:p>
        </p:txBody>
      </p:sp>
      <p:pic>
        <p:nvPicPr>
          <p:cNvPr id="104" name="Google Shape;104;p17"/>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05" name="Google Shape;105;p17"/>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06" name="Google Shape;106;p17"/>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07" name="Google Shape;107;p17"/>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endParaRPr lang="en-ID" sz="1600" dirty="0">
              <a:latin typeface="Segoe UI" panose="020B0502040204020203" pitchFamily="34" charset="0"/>
              <a:ea typeface="Calibri"/>
              <a:cs typeface="Segoe UI" panose="020B0502040204020203" pitchFamily="34" charset="0"/>
              <a:sym typeface="Calibri"/>
            </a:endParaRPr>
          </a:p>
        </p:txBody>
      </p:sp>
      <p:sp>
        <p:nvSpPr>
          <p:cNvPr id="6" name="TextBox 5">
            <a:extLst>
              <a:ext uri="{FF2B5EF4-FFF2-40B4-BE49-F238E27FC236}">
                <a16:creationId xmlns:a16="http://schemas.microsoft.com/office/drawing/2014/main" id="{13676326-D9FE-0F4D-D72C-0B08A458CC58}"/>
              </a:ext>
            </a:extLst>
          </p:cNvPr>
          <p:cNvSpPr txBox="1"/>
          <p:nvPr/>
        </p:nvSpPr>
        <p:spPr>
          <a:xfrm>
            <a:off x="2582264" y="4266438"/>
            <a:ext cx="4220295" cy="307777"/>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Fig 8. Statistics of publicly available datasets [5] </a:t>
            </a:r>
            <a:endParaRPr lang="en-ID"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6A6D90A1-8A35-C80F-EBF0-61BEB69BE5BE}"/>
              </a:ext>
            </a:extLst>
          </p:cNvPr>
          <p:cNvPicPr>
            <a:picLocks noChangeAspect="1"/>
          </p:cNvPicPr>
          <p:nvPr/>
        </p:nvPicPr>
        <p:blipFill>
          <a:blip r:embed="rId6"/>
          <a:stretch>
            <a:fillRect/>
          </a:stretch>
        </p:blipFill>
        <p:spPr>
          <a:xfrm>
            <a:off x="2561746" y="957000"/>
            <a:ext cx="4020148" cy="3320992"/>
          </a:xfrm>
          <a:prstGeom prst="rect">
            <a:avLst/>
          </a:prstGeom>
        </p:spPr>
      </p:pic>
    </p:spTree>
    <p:extLst>
      <p:ext uri="{BB962C8B-B14F-4D97-AF65-F5344CB8AC3E}">
        <p14:creationId xmlns:p14="http://schemas.microsoft.com/office/powerpoint/2010/main" val="2052480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36" name="Google Shape;136;p20"/>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4. SORT ALGORITHM</a:t>
            </a:r>
            <a:endParaRPr sz="2000" dirty="0">
              <a:solidFill>
                <a:schemeClr val="dk1"/>
              </a:solidFill>
              <a:latin typeface="Segoe UI" panose="020B0502040204020203" pitchFamily="34" charset="0"/>
              <a:cs typeface="Segoe UI" panose="020B0502040204020203" pitchFamily="34" charset="0"/>
            </a:endParaRPr>
          </a:p>
          <a:p>
            <a:pPr marL="0" marR="0" lvl="0" indent="0" algn="l" rtl="0">
              <a:lnSpc>
                <a:spcPct val="100000"/>
              </a:lnSpc>
              <a:spcBef>
                <a:spcPts val="0"/>
              </a:spcBef>
              <a:spcAft>
                <a:spcPts val="0"/>
              </a:spcAft>
              <a:buClr>
                <a:srgbClr val="000000"/>
              </a:buClr>
              <a:buSzPts val="2000"/>
              <a:buFont typeface="Arial"/>
              <a:buNone/>
            </a:pPr>
            <a:endParaRPr sz="2000" b="1" dirty="0">
              <a:latin typeface="Segoe UI" panose="020B0502040204020203" pitchFamily="34" charset="0"/>
              <a:cs typeface="Segoe UI" panose="020B0502040204020203" pitchFamily="34" charset="0"/>
            </a:endParaRPr>
          </a:p>
        </p:txBody>
      </p:sp>
      <p:pic>
        <p:nvPicPr>
          <p:cNvPr id="137" name="Google Shape;137;p20"/>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38" name="Google Shape;138;p20"/>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39" name="Google Shape;139;p20"/>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40" name="Google Shape;140;p20"/>
          <p:cNvSpPr/>
          <p:nvPr/>
        </p:nvSpPr>
        <p:spPr>
          <a:xfrm>
            <a:off x="641530" y="1048675"/>
            <a:ext cx="7863277" cy="3740100"/>
          </a:xfrm>
          <a:prstGeom prst="rect">
            <a:avLst/>
          </a:prstGeom>
          <a:noFill/>
          <a:ln>
            <a:noFill/>
          </a:ln>
        </p:spPr>
        <p:txBody>
          <a:bodyPr spcFirstLastPara="1" wrap="square" lIns="90000" tIns="45000" rIns="90000" bIns="45000" anchor="t" anchorCtr="0">
            <a:noAutofit/>
          </a:bodyPr>
          <a:lstStyle/>
          <a:p>
            <a:pPr marL="127000" marR="0" lvl="0" algn="just" rtl="0">
              <a:lnSpc>
                <a:spcPct val="100000"/>
              </a:lnSpc>
              <a:spcBef>
                <a:spcPts val="0"/>
              </a:spcBef>
              <a:spcAft>
                <a:spcPts val="0"/>
              </a:spcAft>
              <a:buSzPts val="1600"/>
            </a:pPr>
            <a:r>
              <a:rPr lang="en-US" sz="1600" dirty="0">
                <a:latin typeface="Segoe UI" panose="020B0502040204020203" pitchFamily="34" charset="0"/>
                <a:ea typeface="Calibri"/>
                <a:cs typeface="Segoe UI" panose="020B0502040204020203" pitchFamily="34" charset="0"/>
                <a:sym typeface="Calibri"/>
              </a:rPr>
              <a:t>- Release in 2016 by Bewley et al, as the SOTA online trackers.</a:t>
            </a:r>
          </a:p>
          <a:p>
            <a:pPr marL="127000" marR="0" lvl="0" algn="just" rtl="0">
              <a:lnSpc>
                <a:spcPct val="100000"/>
              </a:lnSpc>
              <a:spcBef>
                <a:spcPts val="0"/>
              </a:spcBef>
              <a:spcAft>
                <a:spcPts val="0"/>
              </a:spcAft>
              <a:buSzPts val="1600"/>
            </a:pPr>
            <a:r>
              <a:rPr lang="en-US" sz="1600" dirty="0">
                <a:latin typeface="Segoe UI" panose="020B0502040204020203" pitchFamily="34" charset="0"/>
                <a:ea typeface="Calibri"/>
                <a:cs typeface="Segoe UI" panose="020B0502040204020203" pitchFamily="34" charset="0"/>
                <a:sym typeface="Calibri"/>
              </a:rPr>
              <a:t>- Using combination of Kalman Filter and Hungarian Algorithm</a:t>
            </a:r>
          </a:p>
          <a:p>
            <a:pPr marL="127000" marR="0" lvl="0" algn="just" rtl="0">
              <a:lnSpc>
                <a:spcPct val="100000"/>
              </a:lnSpc>
              <a:spcBef>
                <a:spcPts val="0"/>
              </a:spcBef>
              <a:spcAft>
                <a:spcPts val="0"/>
              </a:spcAft>
              <a:buSzPts val="1600"/>
            </a:pPr>
            <a:r>
              <a:rPr lang="en-US" sz="1600" dirty="0">
                <a:latin typeface="+mn-lt"/>
                <a:ea typeface="Calibri"/>
                <a:cs typeface="Segoe UI" panose="020B0502040204020203" pitchFamily="34" charset="0"/>
                <a:sym typeface="Calibri"/>
              </a:rPr>
              <a:t>- </a:t>
            </a:r>
            <a:r>
              <a:rPr lang="en-US" sz="1600" dirty="0">
                <a:latin typeface="+mn-lt"/>
              </a:rPr>
              <a:t>The tracker updates at a rate of 260 Hz which is over 20x faster than other SOTA</a:t>
            </a:r>
            <a:endParaRPr lang="en-US" sz="1600" dirty="0">
              <a:latin typeface="+mn-lt"/>
              <a:ea typeface="Calibri"/>
              <a:cs typeface="Segoe UI" panose="020B0502040204020203" pitchFamily="34" charset="0"/>
              <a:sym typeface="Calibri"/>
            </a:endParaRPr>
          </a:p>
        </p:txBody>
      </p:sp>
      <p:pic>
        <p:nvPicPr>
          <p:cNvPr id="3" name="Picture 2">
            <a:extLst>
              <a:ext uri="{FF2B5EF4-FFF2-40B4-BE49-F238E27FC236}">
                <a16:creationId xmlns:a16="http://schemas.microsoft.com/office/drawing/2014/main" id="{D83A9897-3F9F-5B28-6B99-7C1D8242E3BF}"/>
              </a:ext>
            </a:extLst>
          </p:cNvPr>
          <p:cNvPicPr>
            <a:picLocks noChangeAspect="1"/>
          </p:cNvPicPr>
          <p:nvPr/>
        </p:nvPicPr>
        <p:blipFill>
          <a:blip r:embed="rId6"/>
          <a:stretch>
            <a:fillRect/>
          </a:stretch>
        </p:blipFill>
        <p:spPr>
          <a:xfrm>
            <a:off x="786901" y="1949328"/>
            <a:ext cx="7785717" cy="2273072"/>
          </a:xfrm>
          <a:prstGeom prst="rect">
            <a:avLst/>
          </a:prstGeom>
        </p:spPr>
      </p:pic>
      <p:sp>
        <p:nvSpPr>
          <p:cNvPr id="4" name="TextBox 3">
            <a:extLst>
              <a:ext uri="{FF2B5EF4-FFF2-40B4-BE49-F238E27FC236}">
                <a16:creationId xmlns:a16="http://schemas.microsoft.com/office/drawing/2014/main" id="{A7272F4D-AA8B-0E48-D463-5BC4BB27362F}"/>
              </a:ext>
            </a:extLst>
          </p:cNvPr>
          <p:cNvSpPr txBox="1"/>
          <p:nvPr/>
        </p:nvSpPr>
        <p:spPr>
          <a:xfrm>
            <a:off x="891360" y="4276991"/>
            <a:ext cx="7681258" cy="307777"/>
          </a:xfrm>
          <a:prstGeom prst="rect">
            <a:avLst/>
          </a:prstGeom>
          <a:noFill/>
        </p:spPr>
        <p:txBody>
          <a:bodyPr wrap="square" rtlCol="0">
            <a:spAutoFit/>
          </a:bodyPr>
          <a:lstStyle/>
          <a:p>
            <a:pPr algn="ctr"/>
            <a:r>
              <a:rPr lang="en-US" dirty="0">
                <a:latin typeface="+mn-lt"/>
                <a:cs typeface="Segoe UI" panose="020B0502040204020203" pitchFamily="34" charset="0"/>
              </a:rPr>
              <a:t>Fig 9. </a:t>
            </a:r>
            <a:r>
              <a:rPr lang="en-US" dirty="0">
                <a:latin typeface="+mn-lt"/>
              </a:rPr>
              <a:t>Performance of SORT on MOT15 [6]</a:t>
            </a:r>
            <a:endParaRPr lang="en-ID" dirty="0">
              <a:latin typeface="+mn-lt"/>
              <a:cs typeface="Segoe UI" panose="020B0502040204020203" pitchFamily="34" charset="0"/>
            </a:endParaRPr>
          </a:p>
        </p:txBody>
      </p:sp>
    </p:spTree>
    <p:extLst>
      <p:ext uri="{BB962C8B-B14F-4D97-AF65-F5344CB8AC3E}">
        <p14:creationId xmlns:p14="http://schemas.microsoft.com/office/powerpoint/2010/main" val="319264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36" name="Google Shape;136;p20"/>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4. SORT ALGORITHM</a:t>
            </a:r>
            <a:endParaRPr sz="2000" dirty="0">
              <a:solidFill>
                <a:schemeClr val="dk1"/>
              </a:solidFill>
              <a:latin typeface="Segoe UI" panose="020B0502040204020203" pitchFamily="34" charset="0"/>
              <a:cs typeface="Segoe UI" panose="020B0502040204020203" pitchFamily="34" charset="0"/>
            </a:endParaRPr>
          </a:p>
          <a:p>
            <a:pPr marL="0" marR="0" lvl="0" indent="0" algn="l" rtl="0">
              <a:lnSpc>
                <a:spcPct val="100000"/>
              </a:lnSpc>
              <a:spcBef>
                <a:spcPts val="0"/>
              </a:spcBef>
              <a:spcAft>
                <a:spcPts val="0"/>
              </a:spcAft>
              <a:buClr>
                <a:srgbClr val="000000"/>
              </a:buClr>
              <a:buSzPts val="2000"/>
              <a:buFont typeface="Arial"/>
              <a:buNone/>
            </a:pPr>
            <a:endParaRPr sz="2000" b="1" dirty="0">
              <a:latin typeface="Segoe UI" panose="020B0502040204020203" pitchFamily="34" charset="0"/>
              <a:cs typeface="Segoe UI" panose="020B0502040204020203" pitchFamily="34" charset="0"/>
            </a:endParaRPr>
          </a:p>
        </p:txBody>
      </p:sp>
      <p:pic>
        <p:nvPicPr>
          <p:cNvPr id="137" name="Google Shape;137;p20"/>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38" name="Google Shape;138;p20"/>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39" name="Google Shape;139;p20"/>
          <p:cNvPicPr preferRelativeResize="0"/>
          <p:nvPr/>
        </p:nvPicPr>
        <p:blipFill rotWithShape="1">
          <a:blip r:embed="rId5">
            <a:alphaModFix/>
          </a:blip>
          <a:srcRect/>
          <a:stretch/>
        </p:blipFill>
        <p:spPr>
          <a:xfrm>
            <a:off x="7663320" y="4756320"/>
            <a:ext cx="974880" cy="214560"/>
          </a:xfrm>
          <a:prstGeom prst="rect">
            <a:avLst/>
          </a:prstGeom>
          <a:noFill/>
          <a:ln>
            <a:noFill/>
          </a:ln>
        </p:spPr>
      </p:pic>
      <mc:AlternateContent xmlns:mc="http://schemas.openxmlformats.org/markup-compatibility/2006" xmlns:a14="http://schemas.microsoft.com/office/drawing/2010/main">
        <mc:Choice Requires="a14">
          <p:sp>
            <p:nvSpPr>
              <p:cNvPr id="140" name="Google Shape;140;p20"/>
              <p:cNvSpPr/>
              <p:nvPr/>
            </p:nvSpPr>
            <p:spPr>
              <a:xfrm>
                <a:off x="641530" y="1048675"/>
                <a:ext cx="7756745" cy="3578345"/>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en-US" sz="1800" dirty="0">
                    <a:latin typeface="Segoe UI" panose="020B0502040204020203" pitchFamily="34" charset="0"/>
                    <a:ea typeface="Calibri"/>
                    <a:cs typeface="Segoe UI" panose="020B0502040204020203" pitchFamily="34" charset="0"/>
                    <a:sym typeface="Calibri"/>
                  </a:rPr>
                  <a:t>Kalman Filter (Estimation Mode) [6]</a:t>
                </a:r>
              </a:p>
              <a:p>
                <a:pPr marL="127000" marR="0" lvl="0" algn="just" rtl="0">
                  <a:lnSpc>
                    <a:spcPct val="100000"/>
                  </a:lnSpc>
                  <a:spcBef>
                    <a:spcPts val="0"/>
                  </a:spcBef>
                  <a:spcAft>
                    <a:spcPts val="0"/>
                  </a:spcAft>
                  <a:buSzPts val="1600"/>
                </a:pPr>
                <a:r>
                  <a:rPr lang="en-US" sz="1600" dirty="0">
                    <a:latin typeface="+mn-lt"/>
                    <a:ea typeface="Calibri"/>
                    <a:cs typeface="Segoe UI" panose="020B0502040204020203" pitchFamily="34" charset="0"/>
                    <a:sym typeface="Calibri"/>
                  </a:rPr>
                  <a:t>- A</a:t>
                </a:r>
                <a:r>
                  <a:rPr lang="en-US" sz="1600" dirty="0">
                    <a:latin typeface="+mn-lt"/>
                  </a:rPr>
                  <a:t>pproximate the inter-frame displacements of each object with a linear constant velocity model</a:t>
                </a:r>
              </a:p>
              <a:p>
                <a:pPr marL="127000" marR="0" lvl="0" algn="just" rtl="0">
                  <a:lnSpc>
                    <a:spcPct val="100000"/>
                  </a:lnSpc>
                  <a:spcBef>
                    <a:spcPts val="0"/>
                  </a:spcBef>
                  <a:spcAft>
                    <a:spcPts val="0"/>
                  </a:spcAft>
                  <a:buSzPts val="1600"/>
                </a:pPr>
                <a:r>
                  <a:rPr lang="en-US" sz="1600" dirty="0">
                    <a:latin typeface="+mn-lt"/>
                    <a:ea typeface="Calibri"/>
                    <a:cs typeface="Segoe UI" panose="020B0502040204020203" pitchFamily="34" charset="0"/>
                    <a:sym typeface="Calibri"/>
                  </a:rPr>
                  <a:t>- The state of each target is modelled as:</a:t>
                </a:r>
              </a:p>
              <a:p>
                <a:pPr marL="127000" lvl="0" algn="ctr">
                  <a:buSzPts val="1600"/>
                </a:pPr>
                <a14:m>
                  <m:oMath xmlns:m="http://schemas.openxmlformats.org/officeDocument/2006/math">
                    <m:r>
                      <a:rPr lang="en-US" sz="1600" b="0" i="1" smtClean="0">
                        <a:latin typeface="Cambria Math" panose="02040503050406030204" pitchFamily="18" charset="0"/>
                        <a:ea typeface="Calibri"/>
                        <a:cs typeface="Segoe UI" panose="020B0502040204020203" pitchFamily="34" charset="0"/>
                        <a:sym typeface="Calibri"/>
                      </a:rPr>
                      <m:t>𝑥</m:t>
                    </m:r>
                    <m:r>
                      <a:rPr lang="en-US" sz="1600" b="0" i="1" smtClean="0">
                        <a:latin typeface="Cambria Math" panose="02040503050406030204" pitchFamily="18" charset="0"/>
                        <a:ea typeface="Calibri"/>
                        <a:cs typeface="Segoe UI" panose="020B0502040204020203" pitchFamily="34" charset="0"/>
                        <a:sym typeface="Calibri"/>
                      </a:rPr>
                      <m:t>=[</m:t>
                    </m:r>
                    <m:r>
                      <a:rPr lang="en-US" sz="1600" b="0" i="1" smtClean="0">
                        <a:latin typeface="Cambria Math" panose="02040503050406030204" pitchFamily="18" charset="0"/>
                        <a:ea typeface="Calibri"/>
                        <a:cs typeface="Segoe UI" panose="020B0502040204020203" pitchFamily="34" charset="0"/>
                        <a:sym typeface="Calibri"/>
                      </a:rPr>
                      <m:t>𝑢</m:t>
                    </m:r>
                    <m:r>
                      <a:rPr lang="en-US" sz="1600" b="0" i="1" smtClean="0">
                        <a:latin typeface="Cambria Math" panose="02040503050406030204" pitchFamily="18" charset="0"/>
                        <a:ea typeface="Calibri"/>
                        <a:cs typeface="Segoe UI" panose="020B0502040204020203" pitchFamily="34" charset="0"/>
                        <a:sym typeface="Calibri"/>
                      </a:rPr>
                      <m:t>, </m:t>
                    </m:r>
                    <m:r>
                      <a:rPr lang="en-US" sz="1600" b="0" i="1" smtClean="0">
                        <a:latin typeface="Cambria Math" panose="02040503050406030204" pitchFamily="18" charset="0"/>
                        <a:ea typeface="Calibri"/>
                        <a:cs typeface="Segoe UI" panose="020B0502040204020203" pitchFamily="34" charset="0"/>
                        <a:sym typeface="Calibri"/>
                      </a:rPr>
                      <m:t>𝑣</m:t>
                    </m:r>
                    <m:r>
                      <a:rPr lang="en-US" sz="1600" b="0" i="1" smtClean="0">
                        <a:latin typeface="Cambria Math" panose="02040503050406030204" pitchFamily="18" charset="0"/>
                        <a:ea typeface="Calibri"/>
                        <a:cs typeface="Segoe UI" panose="020B0502040204020203" pitchFamily="34" charset="0"/>
                        <a:sym typeface="Calibri"/>
                      </a:rPr>
                      <m:t>, </m:t>
                    </m:r>
                    <m:r>
                      <a:rPr lang="en-US" sz="1600" b="0" i="1" smtClean="0">
                        <a:latin typeface="Cambria Math" panose="02040503050406030204" pitchFamily="18" charset="0"/>
                        <a:ea typeface="Calibri"/>
                        <a:cs typeface="Segoe UI" panose="020B0502040204020203" pitchFamily="34" charset="0"/>
                        <a:sym typeface="Calibri"/>
                      </a:rPr>
                      <m:t>𝑠</m:t>
                    </m:r>
                    <m:r>
                      <a:rPr lang="en-US" sz="1600" b="0" i="1" smtClean="0">
                        <a:latin typeface="Cambria Math" panose="02040503050406030204" pitchFamily="18" charset="0"/>
                        <a:ea typeface="Calibri"/>
                        <a:cs typeface="Segoe UI" panose="020B0502040204020203" pitchFamily="34" charset="0"/>
                        <a:sym typeface="Calibri"/>
                      </a:rPr>
                      <m:t>, </m:t>
                    </m:r>
                    <m:r>
                      <a:rPr lang="en-US" sz="1600" b="0" i="1" smtClean="0">
                        <a:latin typeface="Cambria Math" panose="02040503050406030204" pitchFamily="18" charset="0"/>
                        <a:ea typeface="Calibri"/>
                        <a:cs typeface="Segoe UI" panose="020B0502040204020203" pitchFamily="34" charset="0"/>
                        <a:sym typeface="Calibri"/>
                      </a:rPr>
                      <m:t>𝑟</m:t>
                    </m:r>
                    <m:r>
                      <a:rPr lang="en-US" sz="1600" b="0" i="1" smtClean="0">
                        <a:latin typeface="Cambria Math" panose="02040503050406030204" pitchFamily="18" charset="0"/>
                        <a:ea typeface="Calibri"/>
                        <a:cs typeface="Segoe UI" panose="020B0502040204020203" pitchFamily="34" charset="0"/>
                        <a:sym typeface="Calibri"/>
                      </a:rPr>
                      <m:t>, </m:t>
                    </m:r>
                    <m:acc>
                      <m:accPr>
                        <m:chr m:val="̇"/>
                        <m:ctrlPr>
                          <a:rPr lang="en-US" sz="1600" b="0" i="1" smtClean="0">
                            <a:latin typeface="Cambria Math" panose="02040503050406030204" pitchFamily="18" charset="0"/>
                            <a:ea typeface="Calibri"/>
                            <a:cs typeface="Segoe UI" panose="020B0502040204020203" pitchFamily="34" charset="0"/>
                            <a:sym typeface="Calibri"/>
                          </a:rPr>
                        </m:ctrlPr>
                      </m:accPr>
                      <m:e>
                        <m:r>
                          <a:rPr lang="en-US" sz="1600" b="0" i="1" smtClean="0">
                            <a:latin typeface="Cambria Math" panose="02040503050406030204" pitchFamily="18" charset="0"/>
                            <a:ea typeface="Calibri"/>
                            <a:cs typeface="Segoe UI" panose="020B0502040204020203" pitchFamily="34" charset="0"/>
                            <a:sym typeface="Calibri"/>
                          </a:rPr>
                          <m:t>𝑢</m:t>
                        </m:r>
                      </m:e>
                    </m:acc>
                    <m:r>
                      <a:rPr lang="en-US" sz="1600" b="0" i="1" smtClean="0">
                        <a:latin typeface="Cambria Math" panose="02040503050406030204" pitchFamily="18" charset="0"/>
                        <a:ea typeface="Calibri"/>
                        <a:cs typeface="Segoe UI" panose="020B0502040204020203" pitchFamily="34" charset="0"/>
                        <a:sym typeface="Calibri"/>
                      </a:rPr>
                      <m:t>,</m:t>
                    </m:r>
                    <m:acc>
                      <m:accPr>
                        <m:chr m:val="̇"/>
                        <m:ctrlPr>
                          <a:rPr lang="en-US" sz="1600" i="1" smtClean="0">
                            <a:latin typeface="Cambria Math" panose="02040503050406030204" pitchFamily="18" charset="0"/>
                            <a:ea typeface="Calibri"/>
                            <a:cs typeface="Segoe UI" panose="020B0502040204020203" pitchFamily="34" charset="0"/>
                            <a:sym typeface="Calibri"/>
                          </a:rPr>
                        </m:ctrlPr>
                      </m:accPr>
                      <m:e>
                        <m:r>
                          <a:rPr lang="en-US" sz="1600" b="0" i="1" smtClean="0">
                            <a:latin typeface="Cambria Math" panose="02040503050406030204" pitchFamily="18" charset="0"/>
                            <a:ea typeface="Calibri"/>
                            <a:cs typeface="Segoe UI" panose="020B0502040204020203" pitchFamily="34" charset="0"/>
                            <a:sym typeface="Calibri"/>
                          </a:rPr>
                          <m:t>𝑣</m:t>
                        </m:r>
                      </m:e>
                    </m:acc>
                    <m:r>
                      <a:rPr lang="en-US" sz="1600" b="0" i="1" smtClean="0">
                        <a:latin typeface="Cambria Math" panose="02040503050406030204" pitchFamily="18" charset="0"/>
                        <a:ea typeface="Calibri"/>
                        <a:cs typeface="Segoe UI" panose="020B0502040204020203" pitchFamily="34" charset="0"/>
                        <a:sym typeface="Calibri"/>
                      </a:rPr>
                      <m:t>,</m:t>
                    </m:r>
                    <m:acc>
                      <m:accPr>
                        <m:chr m:val="̇"/>
                        <m:ctrlPr>
                          <a:rPr lang="en-US" sz="1600" i="1">
                            <a:latin typeface="Cambria Math" panose="02040503050406030204" pitchFamily="18" charset="0"/>
                            <a:ea typeface="Calibri"/>
                            <a:cs typeface="Segoe UI" panose="020B0502040204020203" pitchFamily="34" charset="0"/>
                            <a:sym typeface="Calibri"/>
                          </a:rPr>
                        </m:ctrlPr>
                      </m:accPr>
                      <m:e>
                        <m:r>
                          <a:rPr lang="en-US" sz="1600" b="0" i="1" smtClean="0">
                            <a:latin typeface="Cambria Math" panose="02040503050406030204" pitchFamily="18" charset="0"/>
                            <a:ea typeface="Calibri"/>
                            <a:cs typeface="Segoe UI" panose="020B0502040204020203" pitchFamily="34" charset="0"/>
                            <a:sym typeface="Calibri"/>
                          </a:rPr>
                          <m:t>𝑠</m:t>
                        </m:r>
                      </m:e>
                    </m:acc>
                    <m:sSup>
                      <m:sSupPr>
                        <m:ctrlPr>
                          <a:rPr lang="en-US" sz="1600" b="0" i="1" smtClean="0">
                            <a:latin typeface="Cambria Math" panose="02040503050406030204" pitchFamily="18" charset="0"/>
                            <a:ea typeface="Calibri"/>
                            <a:cs typeface="Segoe UI" panose="020B0502040204020203" pitchFamily="34" charset="0"/>
                            <a:sym typeface="Calibri"/>
                          </a:rPr>
                        </m:ctrlPr>
                      </m:sSupPr>
                      <m:e>
                        <m:r>
                          <a:rPr lang="en-US" sz="1600" b="0" i="1" smtClean="0">
                            <a:latin typeface="Cambria Math" panose="02040503050406030204" pitchFamily="18" charset="0"/>
                            <a:ea typeface="Calibri"/>
                            <a:cs typeface="Segoe UI" panose="020B0502040204020203" pitchFamily="34" charset="0"/>
                            <a:sym typeface="Calibri"/>
                          </a:rPr>
                          <m:t>]</m:t>
                        </m:r>
                      </m:e>
                      <m:sup>
                        <m:r>
                          <a:rPr lang="en-US" sz="1600" b="0" i="1" smtClean="0">
                            <a:latin typeface="Cambria Math" panose="02040503050406030204" pitchFamily="18" charset="0"/>
                            <a:ea typeface="Calibri"/>
                            <a:cs typeface="Segoe UI" panose="020B0502040204020203" pitchFamily="34" charset="0"/>
                            <a:sym typeface="Calibri"/>
                          </a:rPr>
                          <m:t>𝑇</m:t>
                        </m:r>
                      </m:sup>
                    </m:sSup>
                  </m:oMath>
                </a14:m>
                <a:r>
                  <a:rPr lang="en-US" sz="1600" dirty="0">
                    <a:latin typeface="+mn-lt"/>
                    <a:ea typeface="Calibri"/>
                    <a:cs typeface="Segoe UI" panose="020B0502040204020203" pitchFamily="34" charset="0"/>
                    <a:sym typeface="Calibri"/>
                  </a:rPr>
                  <a:t>,</a:t>
                </a:r>
              </a:p>
              <a:p>
                <a:pPr marL="127000" lvl="0">
                  <a:buSzPts val="1600"/>
                </a:pPr>
                <a:r>
                  <a:rPr lang="en-US" sz="1600" dirty="0">
                    <a:latin typeface="+mn-lt"/>
                    <a:ea typeface="Calibri"/>
                    <a:cs typeface="Segoe UI" panose="020B0502040204020203" pitchFamily="34" charset="0"/>
                    <a:sym typeface="Calibri"/>
                  </a:rPr>
                  <a:t>where:</a:t>
                </a:r>
              </a:p>
              <a:p>
                <a:pPr marL="127000" lvl="0">
                  <a:buSzPts val="1600"/>
                </a:pPr>
                <a:r>
                  <a:rPr lang="en-US" sz="1600" dirty="0">
                    <a:latin typeface="+mn-lt"/>
                    <a:ea typeface="Calibri"/>
                    <a:cs typeface="Segoe UI" panose="020B0502040204020203" pitchFamily="34" charset="0"/>
                    <a:sym typeface="Calibri"/>
                  </a:rPr>
                  <a:t>  - u: horizontal pixel location of the </a:t>
                </a:r>
                <a:r>
                  <a:rPr lang="en-US" sz="1600" dirty="0" err="1">
                    <a:latin typeface="+mn-lt"/>
                    <a:ea typeface="Calibri"/>
                    <a:cs typeface="Segoe UI" panose="020B0502040204020203" pitchFamily="34" charset="0"/>
                    <a:sym typeface="Calibri"/>
                  </a:rPr>
                  <a:t>centre</a:t>
                </a:r>
                <a:r>
                  <a:rPr lang="en-US" sz="1600" dirty="0">
                    <a:latin typeface="+mn-lt"/>
                    <a:ea typeface="Calibri"/>
                    <a:cs typeface="Segoe UI" panose="020B0502040204020203" pitchFamily="34" charset="0"/>
                    <a:sym typeface="Calibri"/>
                  </a:rPr>
                  <a:t> of the target</a:t>
                </a:r>
              </a:p>
              <a:p>
                <a:pPr marL="127000">
                  <a:buSzPts val="1600"/>
                </a:pPr>
                <a:r>
                  <a:rPr lang="en-US" sz="1600" dirty="0">
                    <a:latin typeface="+mn-lt"/>
                    <a:ea typeface="Calibri"/>
                    <a:cs typeface="Segoe UI" panose="020B0502040204020203" pitchFamily="34" charset="0"/>
                    <a:sym typeface="Calibri"/>
                  </a:rPr>
                  <a:t>  - v: vertical pixel location of the </a:t>
                </a:r>
                <a:r>
                  <a:rPr lang="en-US" sz="1600" dirty="0" err="1">
                    <a:latin typeface="+mn-lt"/>
                    <a:ea typeface="Calibri"/>
                    <a:cs typeface="Segoe UI" panose="020B0502040204020203" pitchFamily="34" charset="0"/>
                    <a:sym typeface="Calibri"/>
                  </a:rPr>
                  <a:t>centre</a:t>
                </a:r>
                <a:r>
                  <a:rPr lang="en-US" sz="1600" dirty="0">
                    <a:latin typeface="+mn-lt"/>
                    <a:ea typeface="Calibri"/>
                    <a:cs typeface="Segoe UI" panose="020B0502040204020203" pitchFamily="34" charset="0"/>
                    <a:sym typeface="Calibri"/>
                  </a:rPr>
                  <a:t> of the target</a:t>
                </a:r>
              </a:p>
              <a:p>
                <a:pPr marL="127000" lvl="0">
                  <a:buSzPts val="1600"/>
                </a:pPr>
                <a:r>
                  <a:rPr lang="en-US" sz="1600" dirty="0">
                    <a:latin typeface="+mn-lt"/>
                    <a:ea typeface="Calibri"/>
                    <a:cs typeface="Segoe UI" panose="020B0502040204020203" pitchFamily="34" charset="0"/>
                    <a:sym typeface="Calibri"/>
                  </a:rPr>
                  <a:t>  - s: the scale (area) of the target’s bounding box</a:t>
                </a:r>
              </a:p>
              <a:p>
                <a:pPr marL="127000">
                  <a:buSzPts val="1600"/>
                </a:pPr>
                <a:r>
                  <a:rPr lang="en-US" sz="1600" dirty="0">
                    <a:latin typeface="+mn-lt"/>
                    <a:ea typeface="Calibri"/>
                    <a:cs typeface="Segoe UI" panose="020B0502040204020203" pitchFamily="34" charset="0"/>
                    <a:sym typeface="Calibri"/>
                  </a:rPr>
                  <a:t>  - r: aspect ratio of the target’s bounding </a:t>
                </a:r>
                <a:r>
                  <a:rPr lang="en-US" sz="1600" dirty="0">
                    <a:latin typeface="Segoe UI (Body)"/>
                    <a:ea typeface="Calibri"/>
                    <a:cs typeface="Segoe UI" panose="020B0502040204020203" pitchFamily="34" charset="0"/>
                    <a:sym typeface="Calibri"/>
                  </a:rPr>
                  <a:t>box (</a:t>
                </a:r>
                <a:r>
                  <a:rPr lang="en-ID" sz="1600" dirty="0">
                    <a:latin typeface="Segoe UI (Body)"/>
                  </a:rPr>
                  <a:t>considered to be constant)</a:t>
                </a:r>
                <a:endParaRPr lang="en-US" sz="1600" dirty="0">
                  <a:latin typeface="Segoe UI (Body)"/>
                  <a:ea typeface="Calibri"/>
                  <a:cs typeface="Segoe UI" panose="020B0502040204020203" pitchFamily="34" charset="0"/>
                  <a:sym typeface="Calibri"/>
                </a:endParaRPr>
              </a:p>
              <a:p>
                <a:pPr marL="127000">
                  <a:buSzPts val="1600"/>
                </a:pPr>
                <a:r>
                  <a:rPr lang="en-US" sz="1600" dirty="0">
                    <a:latin typeface="+mn-lt"/>
                    <a:ea typeface="Calibri"/>
                    <a:cs typeface="Segoe UI" panose="020B0502040204020203" pitchFamily="34" charset="0"/>
                    <a:sym typeface="Calibri"/>
                  </a:rPr>
                  <a:t>  - </a:t>
                </a:r>
                <a14:m>
                  <m:oMath xmlns:m="http://schemas.openxmlformats.org/officeDocument/2006/math">
                    <m:acc>
                      <m:accPr>
                        <m:chr m:val="̇"/>
                        <m:ctrlPr>
                          <a:rPr lang="en-US" sz="1600" b="0" i="1" smtClean="0">
                            <a:latin typeface="Cambria Math" panose="02040503050406030204" pitchFamily="18" charset="0"/>
                            <a:ea typeface="Calibri"/>
                            <a:cs typeface="Segoe UI" panose="020B0502040204020203" pitchFamily="34" charset="0"/>
                            <a:sym typeface="Calibri"/>
                          </a:rPr>
                        </m:ctrlPr>
                      </m:accPr>
                      <m:e>
                        <m:r>
                          <a:rPr lang="en-US" sz="1600" b="0" i="1" smtClean="0">
                            <a:latin typeface="Cambria Math" panose="02040503050406030204" pitchFamily="18" charset="0"/>
                            <a:ea typeface="Calibri"/>
                            <a:cs typeface="Segoe UI" panose="020B0502040204020203" pitchFamily="34" charset="0"/>
                            <a:sym typeface="Calibri"/>
                          </a:rPr>
                          <m:t>𝑢</m:t>
                        </m:r>
                      </m:e>
                    </m:acc>
                    <m:r>
                      <a:rPr lang="en-US" sz="1600" b="0" i="1" smtClean="0">
                        <a:latin typeface="Cambria Math" panose="02040503050406030204" pitchFamily="18" charset="0"/>
                        <a:ea typeface="Calibri"/>
                        <a:cs typeface="Segoe UI" panose="020B0502040204020203" pitchFamily="34" charset="0"/>
                        <a:sym typeface="Calibri"/>
                      </a:rPr>
                      <m:t>,</m:t>
                    </m:r>
                    <m:acc>
                      <m:accPr>
                        <m:chr m:val="̇"/>
                        <m:ctrlPr>
                          <a:rPr lang="en-US" sz="1600" i="1" smtClean="0">
                            <a:latin typeface="Cambria Math" panose="02040503050406030204" pitchFamily="18" charset="0"/>
                            <a:ea typeface="Calibri"/>
                            <a:cs typeface="Segoe UI" panose="020B0502040204020203" pitchFamily="34" charset="0"/>
                            <a:sym typeface="Calibri"/>
                          </a:rPr>
                        </m:ctrlPr>
                      </m:accPr>
                      <m:e>
                        <m:r>
                          <a:rPr lang="en-US" sz="1600" b="0" i="1" smtClean="0">
                            <a:latin typeface="Cambria Math" panose="02040503050406030204" pitchFamily="18" charset="0"/>
                            <a:ea typeface="Calibri"/>
                            <a:cs typeface="Segoe UI" panose="020B0502040204020203" pitchFamily="34" charset="0"/>
                            <a:sym typeface="Calibri"/>
                          </a:rPr>
                          <m:t>𝑣</m:t>
                        </m:r>
                      </m:e>
                    </m:acc>
                    <m:r>
                      <a:rPr lang="en-US" sz="1600" b="0" i="1" smtClean="0">
                        <a:latin typeface="Cambria Math" panose="02040503050406030204" pitchFamily="18" charset="0"/>
                        <a:ea typeface="Calibri"/>
                        <a:cs typeface="Segoe UI" panose="020B0502040204020203" pitchFamily="34" charset="0"/>
                        <a:sym typeface="Calibri"/>
                      </a:rPr>
                      <m:t>,</m:t>
                    </m:r>
                    <m:acc>
                      <m:accPr>
                        <m:chr m:val="̇"/>
                        <m:ctrlPr>
                          <a:rPr lang="en-US" sz="1600" i="1">
                            <a:latin typeface="Cambria Math" panose="02040503050406030204" pitchFamily="18" charset="0"/>
                            <a:ea typeface="Calibri"/>
                            <a:cs typeface="Segoe UI" panose="020B0502040204020203" pitchFamily="34" charset="0"/>
                            <a:sym typeface="Calibri"/>
                          </a:rPr>
                        </m:ctrlPr>
                      </m:accPr>
                      <m:e>
                        <m:r>
                          <a:rPr lang="en-US" sz="1600" b="0" i="1" smtClean="0">
                            <a:latin typeface="Cambria Math" panose="02040503050406030204" pitchFamily="18" charset="0"/>
                            <a:ea typeface="Calibri"/>
                            <a:cs typeface="Segoe UI" panose="020B0502040204020203" pitchFamily="34" charset="0"/>
                            <a:sym typeface="Calibri"/>
                          </a:rPr>
                          <m:t>𝑠</m:t>
                        </m:r>
                      </m:e>
                    </m:acc>
                  </m:oMath>
                </a14:m>
                <a:r>
                  <a:rPr lang="en-US" sz="1600" dirty="0">
                    <a:latin typeface="+mn-lt"/>
                    <a:ea typeface="Calibri"/>
                    <a:cs typeface="Segoe UI" panose="020B0502040204020203" pitchFamily="34" charset="0"/>
                    <a:sym typeface="Calibri"/>
                  </a:rPr>
                  <a:t> are the velocity of u, v, s respectively</a:t>
                </a:r>
              </a:p>
              <a:p>
                <a:pPr marL="127000" lvl="0">
                  <a:buSzPts val="1600"/>
                </a:pPr>
                <a:endParaRPr lang="en-US" sz="1600" dirty="0">
                  <a:latin typeface="+mn-lt"/>
                  <a:ea typeface="Calibri"/>
                  <a:cs typeface="Segoe UI" panose="020B0502040204020203" pitchFamily="34" charset="0"/>
                  <a:sym typeface="Calibri"/>
                </a:endParaRPr>
              </a:p>
              <a:p>
                <a:pPr marL="127000" lvl="0">
                  <a:buSzPts val="1600"/>
                </a:pPr>
                <a:endParaRPr lang="en-US" sz="1600" dirty="0">
                  <a:latin typeface="+mn-lt"/>
                  <a:ea typeface="Calibri"/>
                  <a:cs typeface="Segoe UI" panose="020B0502040204020203" pitchFamily="34" charset="0"/>
                  <a:sym typeface="Calibri"/>
                </a:endParaRPr>
              </a:p>
              <a:p>
                <a:pPr marL="127000" lvl="0">
                  <a:buSzPts val="1600"/>
                </a:pPr>
                <a:r>
                  <a:rPr lang="en-US" sz="1600" b="1" dirty="0">
                    <a:latin typeface="+mn-lt"/>
                    <a:ea typeface="Calibri"/>
                    <a:cs typeface="Segoe UI" panose="020B0502040204020203" pitchFamily="34" charset="0"/>
                    <a:sym typeface="Calibri"/>
                  </a:rPr>
                  <a:t>Note</a:t>
                </a:r>
                <a:r>
                  <a:rPr lang="en-US" sz="1600" dirty="0">
                    <a:latin typeface="+mn-lt"/>
                    <a:ea typeface="Calibri"/>
                    <a:cs typeface="Segoe UI" panose="020B0502040204020203" pitchFamily="34" charset="0"/>
                    <a:sym typeface="Calibri"/>
                  </a:rPr>
                  <a:t>: blog explain Kalman Filter for Object Tracking [7]</a:t>
                </a:r>
              </a:p>
            </p:txBody>
          </p:sp>
        </mc:Choice>
        <mc:Fallback xmlns="">
          <p:sp>
            <p:nvSpPr>
              <p:cNvPr id="140" name="Google Shape;140;p20"/>
              <p:cNvSpPr>
                <a:spLocks noRot="1" noChangeAspect="1" noMove="1" noResize="1" noEditPoints="1" noAdjustHandles="1" noChangeArrowheads="1" noChangeShapeType="1" noTextEdit="1"/>
              </p:cNvSpPr>
              <p:nvPr/>
            </p:nvSpPr>
            <p:spPr>
              <a:xfrm>
                <a:off x="641530" y="1048675"/>
                <a:ext cx="7756745" cy="3578345"/>
              </a:xfrm>
              <a:prstGeom prst="rect">
                <a:avLst/>
              </a:prstGeom>
              <a:blipFill>
                <a:blip r:embed="rId6"/>
                <a:stretch>
                  <a:fillRect t="-852" r="-471" b="-852"/>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4272743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36" name="Google Shape;136;p20"/>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4. SORT ALGORITHM</a:t>
            </a:r>
            <a:endParaRPr lang="en-US" sz="2000" dirty="0">
              <a:solidFill>
                <a:schemeClr val="dk1"/>
              </a:solidFill>
              <a:latin typeface="Segoe UI" panose="020B0502040204020203" pitchFamily="34" charset="0"/>
              <a:cs typeface="Segoe UI" panose="020B0502040204020203" pitchFamily="34" charset="0"/>
            </a:endParaRPr>
          </a:p>
        </p:txBody>
      </p:sp>
      <p:pic>
        <p:nvPicPr>
          <p:cNvPr id="137" name="Google Shape;137;p20"/>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38" name="Google Shape;138;p20"/>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39" name="Google Shape;139;p20"/>
          <p:cNvPicPr preferRelativeResize="0"/>
          <p:nvPr/>
        </p:nvPicPr>
        <p:blipFill rotWithShape="1">
          <a:blip r:embed="rId5">
            <a:alphaModFix/>
          </a:blip>
          <a:srcRect/>
          <a:stretch/>
        </p:blipFill>
        <p:spPr>
          <a:xfrm>
            <a:off x="7663320" y="4756320"/>
            <a:ext cx="974880" cy="214560"/>
          </a:xfrm>
          <a:prstGeom prst="rect">
            <a:avLst/>
          </a:prstGeom>
          <a:noFill/>
          <a:ln>
            <a:noFill/>
          </a:ln>
        </p:spPr>
      </p:pic>
      <mc:AlternateContent xmlns:mc="http://schemas.openxmlformats.org/markup-compatibility/2006" xmlns:a14="http://schemas.microsoft.com/office/drawing/2010/main">
        <mc:Choice Requires="a14">
          <p:sp>
            <p:nvSpPr>
              <p:cNvPr id="140" name="Google Shape;140;p20"/>
              <p:cNvSpPr/>
              <p:nvPr/>
            </p:nvSpPr>
            <p:spPr>
              <a:xfrm>
                <a:off x="641531" y="1048675"/>
                <a:ext cx="7836644" cy="1428195"/>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en-US" sz="1800" dirty="0">
                    <a:latin typeface="+mn-lt"/>
                    <a:ea typeface="Calibri"/>
                    <a:cs typeface="Segoe UI" panose="020B0502040204020203" pitchFamily="34" charset="0"/>
                    <a:sym typeface="Calibri"/>
                  </a:rPr>
                  <a:t>Hungarian Algorithm [8]</a:t>
                </a:r>
              </a:p>
              <a:p>
                <a:pPr marL="127000" marR="0" lvl="0" algn="just" rtl="0">
                  <a:lnSpc>
                    <a:spcPct val="100000"/>
                  </a:lnSpc>
                  <a:spcBef>
                    <a:spcPts val="0"/>
                  </a:spcBef>
                  <a:spcAft>
                    <a:spcPts val="0"/>
                  </a:spcAft>
                  <a:buSzPts val="1600"/>
                </a:pPr>
                <a:r>
                  <a:rPr lang="en-US" sz="1600" dirty="0">
                    <a:latin typeface="+mn-lt"/>
                    <a:ea typeface="Calibri"/>
                    <a:cs typeface="Segoe UI" panose="020B0502040204020203" pitchFamily="34" charset="0"/>
                    <a:sym typeface="Calibri"/>
                  </a:rPr>
                  <a:t>- A combinatorial optimization algorithm that solves the assignment problem</a:t>
                </a:r>
              </a:p>
              <a:p>
                <a:pPr marL="127000" lvl="1" algn="just">
                  <a:buSzPts val="1600"/>
                </a:pPr>
                <a:r>
                  <a:rPr lang="en-US" sz="1600" dirty="0">
                    <a:latin typeface="+mn-lt"/>
                    <a:ea typeface="Calibri"/>
                    <a:cs typeface="Segoe UI" panose="020B0502040204020203" pitchFamily="34" charset="0"/>
                    <a:sym typeface="Calibri"/>
                  </a:rPr>
                  <a:t>- It was developed and published in 1955 by Harold Kuhn</a:t>
                </a:r>
              </a:p>
              <a:p>
                <a:pPr marL="127000" lvl="1" algn="just">
                  <a:buSzPts val="1600"/>
                </a:pPr>
                <a:r>
                  <a:rPr lang="en-US" sz="1600" dirty="0">
                    <a:latin typeface="+mn-lt"/>
                    <a:ea typeface="Calibri"/>
                    <a:cs typeface="Segoe UI" panose="020B0502040204020203" pitchFamily="34" charset="0"/>
                    <a:sym typeface="Calibri"/>
                  </a:rPr>
                  <a:t>- The time complexity of the original algorithm was O(</a:t>
                </a:r>
                <a14:m>
                  <m:oMath xmlns:m="http://schemas.openxmlformats.org/officeDocument/2006/math">
                    <m:sSup>
                      <m:sSupPr>
                        <m:ctrlPr>
                          <a:rPr lang="pt-BR" sz="1600" i="1">
                            <a:latin typeface="Cambria Math" panose="02040503050406030204" pitchFamily="18" charset="0"/>
                            <a:ea typeface="Calibri"/>
                            <a:cs typeface="Calibri"/>
                            <a:sym typeface="Calibri"/>
                          </a:rPr>
                        </m:ctrlPr>
                      </m:sSupPr>
                      <m:e>
                        <m:r>
                          <a:rPr lang="en-US" sz="1600" i="1">
                            <a:latin typeface="Cambria Math" panose="02040503050406030204" pitchFamily="18" charset="0"/>
                            <a:ea typeface="Calibri"/>
                            <a:cs typeface="Calibri"/>
                            <a:sym typeface="Calibri"/>
                          </a:rPr>
                          <m:t>𝑛</m:t>
                        </m:r>
                      </m:e>
                      <m:sup>
                        <m:r>
                          <a:rPr lang="en-US" sz="1600" i="1">
                            <a:latin typeface="Cambria Math" panose="02040503050406030204" pitchFamily="18" charset="0"/>
                            <a:ea typeface="Calibri"/>
                            <a:cs typeface="Calibri"/>
                            <a:sym typeface="Calibri"/>
                          </a:rPr>
                          <m:t>4</m:t>
                        </m:r>
                      </m:sup>
                    </m:sSup>
                    <m:r>
                      <a:rPr lang="en-US" sz="1600" i="1">
                        <a:latin typeface="Cambria Math" panose="02040503050406030204" pitchFamily="18" charset="0"/>
                        <a:ea typeface="Calibri"/>
                        <a:cs typeface="Calibri"/>
                        <a:sym typeface="Calibri"/>
                      </a:rPr>
                      <m:t>)</m:t>
                    </m:r>
                    <m:r>
                      <a:rPr lang="en-US" sz="1600" b="0" i="0" smtClean="0">
                        <a:latin typeface="Cambria Math" panose="02040503050406030204" pitchFamily="18" charset="0"/>
                        <a:ea typeface="Calibri"/>
                        <a:cs typeface="Calibri"/>
                        <a:sym typeface="Calibri"/>
                      </a:rPr>
                      <m:t> ,</m:t>
                    </m:r>
                  </m:oMath>
                </a14:m>
                <a:r>
                  <a:rPr lang="en-ID" sz="1600" dirty="0">
                    <a:latin typeface="+mn-lt"/>
                  </a:rPr>
                  <a:t> then modified to achieve   </a:t>
                </a:r>
                <a:r>
                  <a:rPr lang="en-US" sz="1600" dirty="0">
                    <a:latin typeface="+mn-lt"/>
                    <a:ea typeface="Calibri"/>
                    <a:cs typeface="Segoe UI" panose="020B0502040204020203" pitchFamily="34" charset="0"/>
                    <a:sym typeface="Calibri"/>
                  </a:rPr>
                  <a:t>O(</a:t>
                </a:r>
                <a14:m>
                  <m:oMath xmlns:m="http://schemas.openxmlformats.org/officeDocument/2006/math">
                    <m:sSup>
                      <m:sSupPr>
                        <m:ctrlPr>
                          <a:rPr lang="pt-BR" sz="1600" i="1">
                            <a:latin typeface="Cambria Math" panose="02040503050406030204" pitchFamily="18" charset="0"/>
                            <a:ea typeface="Calibri"/>
                            <a:cs typeface="Calibri"/>
                            <a:sym typeface="Calibri"/>
                          </a:rPr>
                        </m:ctrlPr>
                      </m:sSupPr>
                      <m:e>
                        <m:r>
                          <a:rPr lang="en-US" sz="1600" i="1">
                            <a:latin typeface="Cambria Math" panose="02040503050406030204" pitchFamily="18" charset="0"/>
                            <a:ea typeface="Calibri"/>
                            <a:cs typeface="Calibri"/>
                            <a:sym typeface="Calibri"/>
                          </a:rPr>
                          <m:t>𝑛</m:t>
                        </m:r>
                      </m:e>
                      <m:sup>
                        <m:r>
                          <a:rPr lang="en-US" sz="1600" b="0" i="1" smtClean="0">
                            <a:latin typeface="Cambria Math" panose="02040503050406030204" pitchFamily="18" charset="0"/>
                            <a:ea typeface="Calibri"/>
                            <a:cs typeface="Calibri"/>
                            <a:sym typeface="Calibri"/>
                          </a:rPr>
                          <m:t>3</m:t>
                        </m:r>
                      </m:sup>
                    </m:sSup>
                    <m:r>
                      <a:rPr lang="en-US" sz="1600" i="1">
                        <a:latin typeface="Cambria Math" panose="02040503050406030204" pitchFamily="18" charset="0"/>
                        <a:ea typeface="Calibri"/>
                        <a:cs typeface="Calibri"/>
                        <a:sym typeface="Calibri"/>
                      </a:rPr>
                      <m:t>) </m:t>
                    </m:r>
                  </m:oMath>
                </a14:m>
                <a:endParaRPr lang="en-US" sz="1600" dirty="0">
                  <a:latin typeface="+mn-lt"/>
                  <a:ea typeface="Calibri"/>
                  <a:cs typeface="Segoe UI" panose="020B0502040204020203" pitchFamily="34" charset="0"/>
                  <a:sym typeface="Calibri"/>
                </a:endParaRPr>
              </a:p>
              <a:p>
                <a:pPr marL="127000" marR="0" lvl="0" algn="just" rtl="0">
                  <a:lnSpc>
                    <a:spcPct val="100000"/>
                  </a:lnSpc>
                  <a:spcBef>
                    <a:spcPts val="0"/>
                  </a:spcBef>
                  <a:spcAft>
                    <a:spcPts val="0"/>
                  </a:spcAft>
                  <a:buSzPts val="1600"/>
                </a:pPr>
                <a:endParaRPr lang="en-US" sz="1600" dirty="0">
                  <a:latin typeface="+mn-lt"/>
                  <a:ea typeface="Calibri"/>
                  <a:cs typeface="Segoe UI" panose="020B0502040204020203" pitchFamily="34" charset="0"/>
                  <a:sym typeface="Calibri"/>
                </a:endParaRPr>
              </a:p>
              <a:p>
                <a:pPr marL="457200" marR="0" lvl="0" indent="0" algn="just" rtl="0">
                  <a:lnSpc>
                    <a:spcPct val="100000"/>
                  </a:lnSpc>
                  <a:spcBef>
                    <a:spcPts val="0"/>
                  </a:spcBef>
                  <a:spcAft>
                    <a:spcPts val="0"/>
                  </a:spcAft>
                  <a:buNone/>
                </a:pPr>
                <a:endParaRPr lang="en-US" sz="1600" dirty="0">
                  <a:latin typeface="+mn-lt"/>
                  <a:ea typeface="Calibri"/>
                  <a:cs typeface="Segoe UI" panose="020B0502040204020203" pitchFamily="34" charset="0"/>
                  <a:sym typeface="Calibri"/>
                </a:endParaRPr>
              </a:p>
            </p:txBody>
          </p:sp>
        </mc:Choice>
        <mc:Fallback xmlns="">
          <p:sp>
            <p:nvSpPr>
              <p:cNvPr id="140" name="Google Shape;140;p20"/>
              <p:cNvSpPr>
                <a:spLocks noRot="1" noChangeAspect="1" noMove="1" noResize="1" noEditPoints="1" noAdjustHandles="1" noChangeArrowheads="1" noChangeShapeType="1" noTextEdit="1"/>
              </p:cNvSpPr>
              <p:nvPr/>
            </p:nvSpPr>
            <p:spPr>
              <a:xfrm>
                <a:off x="641531" y="1048675"/>
                <a:ext cx="7836644" cy="1428195"/>
              </a:xfrm>
              <a:prstGeom prst="rect">
                <a:avLst/>
              </a:prstGeom>
              <a:blipFill>
                <a:blip r:embed="rId6"/>
                <a:stretch>
                  <a:fillRect t="-2137" r="-467"/>
                </a:stretch>
              </a:blipFill>
              <a:ln>
                <a:noFill/>
              </a:ln>
            </p:spPr>
            <p:txBody>
              <a:bodyPr/>
              <a:lstStyle/>
              <a:p>
                <a:r>
                  <a:rPr lang="en-ID">
                    <a:noFill/>
                  </a:rPr>
                  <a:t> </a:t>
                </a:r>
              </a:p>
            </p:txBody>
          </p:sp>
        </mc:Fallback>
      </mc:AlternateContent>
      <p:pic>
        <p:nvPicPr>
          <p:cNvPr id="3" name="Picture 2">
            <a:extLst>
              <a:ext uri="{FF2B5EF4-FFF2-40B4-BE49-F238E27FC236}">
                <a16:creationId xmlns:a16="http://schemas.microsoft.com/office/drawing/2014/main" id="{7123AA9E-78C5-DD99-A70F-183576998435}"/>
              </a:ext>
            </a:extLst>
          </p:cNvPr>
          <p:cNvPicPr>
            <a:picLocks noChangeAspect="1"/>
          </p:cNvPicPr>
          <p:nvPr/>
        </p:nvPicPr>
        <p:blipFill>
          <a:blip r:embed="rId7"/>
          <a:stretch>
            <a:fillRect/>
          </a:stretch>
        </p:blipFill>
        <p:spPr>
          <a:xfrm>
            <a:off x="2625244" y="2499932"/>
            <a:ext cx="3869217" cy="1778706"/>
          </a:xfrm>
          <a:prstGeom prst="rect">
            <a:avLst/>
          </a:prstGeom>
        </p:spPr>
      </p:pic>
      <p:sp>
        <p:nvSpPr>
          <p:cNvPr id="4" name="Google Shape;140;p20">
            <a:extLst>
              <a:ext uri="{FF2B5EF4-FFF2-40B4-BE49-F238E27FC236}">
                <a16:creationId xmlns:a16="http://schemas.microsoft.com/office/drawing/2014/main" id="{25CBB8A5-2C9B-2CFF-5521-4097618A9342}"/>
              </a:ext>
            </a:extLst>
          </p:cNvPr>
          <p:cNvSpPr/>
          <p:nvPr/>
        </p:nvSpPr>
        <p:spPr>
          <a:xfrm>
            <a:off x="641531" y="2614025"/>
            <a:ext cx="3733487" cy="1428195"/>
          </a:xfrm>
          <a:prstGeom prst="rect">
            <a:avLst/>
          </a:prstGeom>
          <a:noFill/>
          <a:ln>
            <a:noFill/>
          </a:ln>
        </p:spPr>
        <p:txBody>
          <a:bodyPr spcFirstLastPara="1" wrap="square" lIns="90000" tIns="45000" rIns="90000" bIns="45000" anchor="t" anchorCtr="0">
            <a:noAutofit/>
          </a:bodyPr>
          <a:lstStyle/>
          <a:p>
            <a:pPr marL="457200" marR="0" lvl="0" indent="0" algn="just" rtl="0">
              <a:lnSpc>
                <a:spcPct val="100000"/>
              </a:lnSpc>
              <a:spcBef>
                <a:spcPts val="0"/>
              </a:spcBef>
              <a:spcAft>
                <a:spcPts val="0"/>
              </a:spcAft>
              <a:buNone/>
            </a:pPr>
            <a:endParaRPr lang="en-US" sz="1600" dirty="0">
              <a:latin typeface="+mn-lt"/>
              <a:ea typeface="Calibri"/>
              <a:cs typeface="Segoe UI" panose="020B0502040204020203" pitchFamily="34" charset="0"/>
              <a:sym typeface="Calibri"/>
            </a:endParaRPr>
          </a:p>
        </p:txBody>
      </p:sp>
      <p:sp>
        <p:nvSpPr>
          <p:cNvPr id="7" name="TextBox 6">
            <a:extLst>
              <a:ext uri="{FF2B5EF4-FFF2-40B4-BE49-F238E27FC236}">
                <a16:creationId xmlns:a16="http://schemas.microsoft.com/office/drawing/2014/main" id="{E009800E-3601-0AAA-CED7-D49FDCA0A7A6}"/>
              </a:ext>
            </a:extLst>
          </p:cNvPr>
          <p:cNvSpPr txBox="1"/>
          <p:nvPr/>
        </p:nvSpPr>
        <p:spPr>
          <a:xfrm>
            <a:off x="2625244" y="4276991"/>
            <a:ext cx="3869217" cy="307777"/>
          </a:xfrm>
          <a:prstGeom prst="rect">
            <a:avLst/>
          </a:prstGeom>
          <a:noFill/>
        </p:spPr>
        <p:txBody>
          <a:bodyPr wrap="square" rtlCol="0">
            <a:spAutoFit/>
          </a:bodyPr>
          <a:lstStyle/>
          <a:p>
            <a:pPr algn="ctr"/>
            <a:r>
              <a:rPr lang="en-US" dirty="0">
                <a:latin typeface="+mn-lt"/>
                <a:cs typeface="Segoe UI" panose="020B0502040204020203" pitchFamily="34" charset="0"/>
              </a:rPr>
              <a:t>Fig 10. Example of Assignment problem</a:t>
            </a:r>
            <a:r>
              <a:rPr lang="en-US" dirty="0">
                <a:latin typeface="+mn-lt"/>
              </a:rPr>
              <a:t> [8]</a:t>
            </a:r>
            <a:endParaRPr lang="en-ID" dirty="0">
              <a:latin typeface="+mn-lt"/>
              <a:cs typeface="Segoe UI" panose="020B0502040204020203" pitchFamily="34" charset="0"/>
            </a:endParaRPr>
          </a:p>
        </p:txBody>
      </p:sp>
    </p:spTree>
    <p:extLst>
      <p:ext uri="{BB962C8B-B14F-4D97-AF65-F5344CB8AC3E}">
        <p14:creationId xmlns:p14="http://schemas.microsoft.com/office/powerpoint/2010/main" val="4203118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36" name="Google Shape;136;p20"/>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4. SORT ALGORITHM</a:t>
            </a:r>
            <a:endParaRPr lang="en-US" sz="2000" dirty="0">
              <a:solidFill>
                <a:schemeClr val="dk1"/>
              </a:solidFill>
              <a:latin typeface="Segoe UI" panose="020B0502040204020203" pitchFamily="34" charset="0"/>
              <a:cs typeface="Segoe UI" panose="020B0502040204020203" pitchFamily="34" charset="0"/>
            </a:endParaRPr>
          </a:p>
        </p:txBody>
      </p:sp>
      <p:pic>
        <p:nvPicPr>
          <p:cNvPr id="137" name="Google Shape;137;p20"/>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38" name="Google Shape;138;p20"/>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39" name="Google Shape;139;p20"/>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40" name="Google Shape;140;p20"/>
          <p:cNvSpPr/>
          <p:nvPr/>
        </p:nvSpPr>
        <p:spPr>
          <a:xfrm>
            <a:off x="641531" y="1048675"/>
            <a:ext cx="4436496" cy="3232380"/>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en-US" sz="1800" dirty="0">
                <a:latin typeface="Segoe UI" panose="020B0502040204020203" pitchFamily="34" charset="0"/>
                <a:ea typeface="Calibri"/>
                <a:cs typeface="Segoe UI" panose="020B0502040204020203" pitchFamily="34" charset="0"/>
                <a:sym typeface="Calibri"/>
              </a:rPr>
              <a:t>METHODOLOGY</a:t>
            </a:r>
          </a:p>
          <a:p>
            <a:pPr marL="457200" marR="0" lvl="0" indent="-330200" algn="just" rtl="0">
              <a:lnSpc>
                <a:spcPct val="100000"/>
              </a:lnSpc>
              <a:spcBef>
                <a:spcPts val="0"/>
              </a:spcBef>
              <a:spcAft>
                <a:spcPts val="0"/>
              </a:spcAft>
              <a:buSzPts val="1600"/>
              <a:buFont typeface="Calibri"/>
              <a:buChar char="●"/>
            </a:pPr>
            <a:endParaRPr lang="en-US" sz="1800" dirty="0">
              <a:latin typeface="Segoe UI" panose="020B0502040204020203" pitchFamily="34" charset="0"/>
              <a:ea typeface="Calibri"/>
              <a:cs typeface="Segoe UI" panose="020B0502040204020203" pitchFamily="34" charset="0"/>
              <a:sym typeface="Calibri"/>
            </a:endParaRPr>
          </a:p>
          <a:p>
            <a:pPr marL="127000" marR="0" lvl="0" algn="just" rtl="0">
              <a:lnSpc>
                <a:spcPct val="100000"/>
              </a:lnSpc>
              <a:spcBef>
                <a:spcPts val="0"/>
              </a:spcBef>
              <a:spcAft>
                <a:spcPts val="0"/>
              </a:spcAft>
              <a:buSzPts val="1600"/>
            </a:pPr>
            <a:r>
              <a:rPr lang="en-US" sz="1600" dirty="0">
                <a:latin typeface="Segoe UI" panose="020B0502040204020203" pitchFamily="34" charset="0"/>
                <a:ea typeface="Calibri"/>
                <a:cs typeface="Segoe UI" panose="020B0502040204020203" pitchFamily="34" charset="0"/>
                <a:sym typeface="Calibri"/>
              </a:rPr>
              <a:t>SORT is described by the key components: </a:t>
            </a:r>
          </a:p>
          <a:p>
            <a:pPr marL="127000" marR="0" lvl="0" algn="just" rtl="0">
              <a:lnSpc>
                <a:spcPct val="100000"/>
              </a:lnSpc>
              <a:spcBef>
                <a:spcPts val="0"/>
              </a:spcBef>
              <a:spcAft>
                <a:spcPts val="0"/>
              </a:spcAft>
              <a:buSzPts val="1600"/>
            </a:pPr>
            <a:r>
              <a:rPr lang="en-US" sz="1600" dirty="0">
                <a:latin typeface="Segoe UI" panose="020B0502040204020203" pitchFamily="34" charset="0"/>
                <a:ea typeface="Calibri"/>
                <a:cs typeface="Segoe UI" panose="020B0502040204020203" pitchFamily="34" charset="0"/>
                <a:sym typeface="Calibri"/>
              </a:rPr>
              <a:t>- </a:t>
            </a:r>
            <a:r>
              <a:rPr lang="en-US" sz="1600" i="1" dirty="0">
                <a:latin typeface="Segoe UI" panose="020B0502040204020203" pitchFamily="34" charset="0"/>
                <a:ea typeface="Calibri"/>
                <a:cs typeface="Segoe UI" panose="020B0502040204020203" pitchFamily="34" charset="0"/>
                <a:sym typeface="Calibri"/>
              </a:rPr>
              <a:t>Detection</a:t>
            </a:r>
          </a:p>
          <a:p>
            <a:pPr marL="127000" marR="0" lvl="0" algn="just" rtl="0">
              <a:lnSpc>
                <a:spcPct val="100000"/>
              </a:lnSpc>
              <a:spcBef>
                <a:spcPts val="0"/>
              </a:spcBef>
              <a:spcAft>
                <a:spcPts val="0"/>
              </a:spcAft>
              <a:buSzPts val="1600"/>
            </a:pPr>
            <a:r>
              <a:rPr lang="en-US" sz="1600" i="1" dirty="0">
                <a:latin typeface="Segoe UI" panose="020B0502040204020203" pitchFamily="34" charset="0"/>
                <a:ea typeface="Calibri"/>
                <a:cs typeface="Segoe UI" panose="020B0502040204020203" pitchFamily="34" charset="0"/>
                <a:sym typeface="Calibri"/>
              </a:rPr>
              <a:t>- Estimation Model: </a:t>
            </a:r>
          </a:p>
          <a:p>
            <a:pPr marL="127000" marR="0" lvl="0" rtl="0">
              <a:lnSpc>
                <a:spcPct val="100000"/>
              </a:lnSpc>
              <a:spcBef>
                <a:spcPts val="0"/>
              </a:spcBef>
              <a:spcAft>
                <a:spcPts val="0"/>
              </a:spcAft>
              <a:buSzPts val="1600"/>
            </a:pPr>
            <a:r>
              <a:rPr lang="en-US" sz="1600" dirty="0">
                <a:latin typeface="Segoe UI" panose="020B0502040204020203" pitchFamily="34" charset="0"/>
                <a:ea typeface="Calibri"/>
                <a:cs typeface="Segoe UI" panose="020B0502040204020203" pitchFamily="34" charset="0"/>
                <a:sym typeface="Calibri"/>
              </a:rPr>
              <a:t> + propagating object states into future frames</a:t>
            </a:r>
          </a:p>
          <a:p>
            <a:pPr marL="127000" marR="0" lvl="0" algn="just" rtl="0">
              <a:lnSpc>
                <a:spcPct val="100000"/>
              </a:lnSpc>
              <a:spcBef>
                <a:spcPts val="0"/>
              </a:spcBef>
              <a:spcAft>
                <a:spcPts val="0"/>
              </a:spcAft>
              <a:buSzPts val="1600"/>
            </a:pPr>
            <a:r>
              <a:rPr lang="en-US" sz="1600" i="1" dirty="0">
                <a:latin typeface="Segoe UI" panose="020B0502040204020203" pitchFamily="34" charset="0"/>
                <a:ea typeface="Calibri"/>
                <a:cs typeface="Segoe UI" panose="020B0502040204020203" pitchFamily="34" charset="0"/>
                <a:sym typeface="Calibri"/>
              </a:rPr>
              <a:t>- Data Association: </a:t>
            </a:r>
          </a:p>
          <a:p>
            <a:pPr marL="127000" marR="0" lvl="0" rtl="0">
              <a:lnSpc>
                <a:spcPct val="100000"/>
              </a:lnSpc>
              <a:spcBef>
                <a:spcPts val="0"/>
              </a:spcBef>
              <a:spcAft>
                <a:spcPts val="0"/>
              </a:spcAft>
              <a:buSzPts val="1600"/>
            </a:pPr>
            <a:r>
              <a:rPr lang="en-US" sz="1600" dirty="0">
                <a:latin typeface="Segoe UI" panose="020B0502040204020203" pitchFamily="34" charset="0"/>
                <a:ea typeface="Calibri"/>
                <a:cs typeface="Segoe UI" panose="020B0502040204020203" pitchFamily="34" charset="0"/>
                <a:sym typeface="Calibri"/>
              </a:rPr>
              <a:t> + associating current detections with existing objects</a:t>
            </a:r>
          </a:p>
          <a:p>
            <a:pPr marL="127000" algn="just">
              <a:buSzPts val="1600"/>
            </a:pPr>
            <a:r>
              <a:rPr lang="en-US" sz="1600" dirty="0">
                <a:latin typeface="Segoe UI" panose="020B0502040204020203" pitchFamily="34" charset="0"/>
                <a:ea typeface="Calibri"/>
                <a:cs typeface="Segoe UI" panose="020B0502040204020203" pitchFamily="34" charset="0"/>
                <a:sym typeface="Calibri"/>
              </a:rPr>
              <a:t>- </a:t>
            </a:r>
            <a:r>
              <a:rPr lang="en-US" sz="1600" i="1" dirty="0">
                <a:latin typeface="Segoe UI" panose="020B0502040204020203" pitchFamily="34" charset="0"/>
                <a:ea typeface="Calibri"/>
                <a:cs typeface="Segoe UI" panose="020B0502040204020203" pitchFamily="34" charset="0"/>
                <a:sym typeface="Calibri"/>
              </a:rPr>
              <a:t>Creation and Deletion of Track Identities</a:t>
            </a:r>
            <a:r>
              <a:rPr lang="en-US" sz="1600" dirty="0">
                <a:latin typeface="Segoe UI" panose="020B0502040204020203" pitchFamily="34" charset="0"/>
                <a:ea typeface="Calibri"/>
                <a:cs typeface="Segoe UI" panose="020B0502040204020203" pitchFamily="34" charset="0"/>
                <a:sym typeface="Calibri"/>
              </a:rPr>
              <a:t>:   </a:t>
            </a:r>
          </a:p>
          <a:p>
            <a:pPr marL="127000" algn="just">
              <a:buSzPts val="1600"/>
            </a:pPr>
            <a:r>
              <a:rPr lang="en-US" sz="1600" dirty="0">
                <a:latin typeface="Segoe UI" panose="020B0502040204020203" pitchFamily="34" charset="0"/>
                <a:ea typeface="Calibri"/>
                <a:cs typeface="Segoe UI" panose="020B0502040204020203" pitchFamily="34" charset="0"/>
                <a:sym typeface="Calibri"/>
              </a:rPr>
              <a:t> + managing the lifespan of tracked objects.</a:t>
            </a:r>
          </a:p>
          <a:p>
            <a:pPr marL="127000" marR="0" lvl="0" algn="just" rtl="0">
              <a:lnSpc>
                <a:spcPct val="100000"/>
              </a:lnSpc>
              <a:spcBef>
                <a:spcPts val="0"/>
              </a:spcBef>
              <a:spcAft>
                <a:spcPts val="0"/>
              </a:spcAft>
              <a:buSzPts val="1600"/>
            </a:pPr>
            <a:endParaRPr lang="en-US" sz="1600" dirty="0">
              <a:latin typeface="Segoe UI" panose="020B0502040204020203" pitchFamily="34" charset="0"/>
              <a:ea typeface="Calibri"/>
              <a:cs typeface="Segoe UI" panose="020B0502040204020203" pitchFamily="34" charset="0"/>
              <a:sym typeface="Calibri"/>
            </a:endParaRPr>
          </a:p>
          <a:p>
            <a:pPr marL="127000" marR="0" lvl="0" algn="just" rtl="0">
              <a:lnSpc>
                <a:spcPct val="100000"/>
              </a:lnSpc>
              <a:spcBef>
                <a:spcPts val="0"/>
              </a:spcBef>
              <a:spcAft>
                <a:spcPts val="0"/>
              </a:spcAft>
              <a:buSzPts val="1600"/>
            </a:pPr>
            <a:endParaRPr lang="en-US" sz="1600" dirty="0">
              <a:latin typeface="Segoe UI" panose="020B0502040204020203" pitchFamily="34" charset="0"/>
              <a:ea typeface="Calibri"/>
              <a:cs typeface="Segoe UI" panose="020B0502040204020203" pitchFamily="34" charset="0"/>
              <a:sym typeface="Calibri"/>
            </a:endParaRPr>
          </a:p>
          <a:p>
            <a:pPr marL="457200" marR="0" lvl="0" indent="0" algn="just" rtl="0">
              <a:lnSpc>
                <a:spcPct val="100000"/>
              </a:lnSpc>
              <a:spcBef>
                <a:spcPts val="0"/>
              </a:spcBef>
              <a:spcAft>
                <a:spcPts val="0"/>
              </a:spcAft>
              <a:buNone/>
            </a:pPr>
            <a:endParaRPr lang="en-US" sz="1600" dirty="0">
              <a:latin typeface="Segoe UI" panose="020B0502040204020203" pitchFamily="34" charset="0"/>
              <a:ea typeface="Calibri"/>
              <a:cs typeface="Segoe UI" panose="020B0502040204020203" pitchFamily="34" charset="0"/>
              <a:sym typeface="Calibri"/>
            </a:endParaRPr>
          </a:p>
        </p:txBody>
      </p:sp>
      <p:pic>
        <p:nvPicPr>
          <p:cNvPr id="3" name="Picture 2" descr="A diagram of a process flow&#10;&#10;Description automatically generated">
            <a:extLst>
              <a:ext uri="{FF2B5EF4-FFF2-40B4-BE49-F238E27FC236}">
                <a16:creationId xmlns:a16="http://schemas.microsoft.com/office/drawing/2014/main" id="{9C438512-4830-0D5E-F94F-7CB5BB66F629}"/>
              </a:ext>
            </a:extLst>
          </p:cNvPr>
          <p:cNvPicPr>
            <a:picLocks noChangeAspect="1"/>
          </p:cNvPicPr>
          <p:nvPr/>
        </p:nvPicPr>
        <p:blipFill>
          <a:blip r:embed="rId6"/>
          <a:stretch>
            <a:fillRect/>
          </a:stretch>
        </p:blipFill>
        <p:spPr>
          <a:xfrm>
            <a:off x="5143399" y="1395845"/>
            <a:ext cx="3880485" cy="2351809"/>
          </a:xfrm>
          <a:prstGeom prst="rect">
            <a:avLst/>
          </a:prstGeom>
        </p:spPr>
      </p:pic>
      <p:sp>
        <p:nvSpPr>
          <p:cNvPr id="2" name="TextBox 1">
            <a:extLst>
              <a:ext uri="{FF2B5EF4-FFF2-40B4-BE49-F238E27FC236}">
                <a16:creationId xmlns:a16="http://schemas.microsoft.com/office/drawing/2014/main" id="{161718AB-2020-54FA-80B9-D61672515726}"/>
              </a:ext>
            </a:extLst>
          </p:cNvPr>
          <p:cNvSpPr txBox="1"/>
          <p:nvPr/>
        </p:nvSpPr>
        <p:spPr>
          <a:xfrm>
            <a:off x="4980373" y="3730920"/>
            <a:ext cx="4043511" cy="307777"/>
          </a:xfrm>
          <a:prstGeom prst="rect">
            <a:avLst/>
          </a:prstGeom>
          <a:noFill/>
        </p:spPr>
        <p:txBody>
          <a:bodyPr wrap="square" rtlCol="0">
            <a:spAutoFit/>
          </a:bodyPr>
          <a:lstStyle/>
          <a:p>
            <a:pPr algn="ctr"/>
            <a:r>
              <a:rPr lang="en-US" dirty="0">
                <a:latin typeface="+mn-lt"/>
                <a:cs typeface="Segoe UI" panose="020B0502040204020203" pitchFamily="34" charset="0"/>
              </a:rPr>
              <a:t>Fig 11. The modeling of the SORT algorithm </a:t>
            </a:r>
            <a:r>
              <a:rPr lang="en-US" dirty="0">
                <a:latin typeface="+mn-lt"/>
              </a:rPr>
              <a:t>[9]</a:t>
            </a:r>
            <a:endParaRPr lang="en-ID" dirty="0">
              <a:latin typeface="+mn-lt"/>
              <a:cs typeface="Segoe UI" panose="020B0502040204020203" pitchFamily="34" charset="0"/>
            </a:endParaRPr>
          </a:p>
        </p:txBody>
      </p:sp>
    </p:spTree>
    <p:extLst>
      <p:ext uri="{BB962C8B-B14F-4D97-AF65-F5344CB8AC3E}">
        <p14:creationId xmlns:p14="http://schemas.microsoft.com/office/powerpoint/2010/main" val="3494169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88" name="Google Shape;188;p24"/>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Segoe UI" panose="020B0502040204020203" pitchFamily="34" charset="0"/>
                <a:cs typeface="Segoe UI" panose="020B0502040204020203" pitchFamily="34" charset="0"/>
              </a:rPr>
              <a:t>REFERENCES</a:t>
            </a:r>
            <a:endParaRPr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189" name="Google Shape;189;p24"/>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90" name="Google Shape;190;p24"/>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91" name="Google Shape;191;p24"/>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92" name="Google Shape;192;p24"/>
          <p:cNvSpPr/>
          <p:nvPr/>
        </p:nvSpPr>
        <p:spPr>
          <a:xfrm>
            <a:off x="641531" y="1048675"/>
            <a:ext cx="8077200" cy="37401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lang="en-US" dirty="0">
              <a:latin typeface="Segoe UI" panose="020B0502040204020203" pitchFamily="34" charset="0"/>
              <a:ea typeface="Calibri"/>
              <a:cs typeface="Segoe UI" panose="020B0502040204020203" pitchFamily="34" charset="0"/>
              <a:sym typeface="Calibri"/>
            </a:endParaRPr>
          </a:p>
          <a:p>
            <a:pPr marL="0" marR="0" lvl="0" indent="0" algn="just" rtl="0">
              <a:lnSpc>
                <a:spcPct val="100000"/>
              </a:lnSpc>
              <a:spcBef>
                <a:spcPts val="0"/>
              </a:spcBef>
              <a:spcAft>
                <a:spcPts val="0"/>
              </a:spcAft>
              <a:buClr>
                <a:srgbClr val="000000"/>
              </a:buClr>
              <a:buSzPts val="1600"/>
              <a:buFont typeface="Arial"/>
              <a:buNone/>
            </a:pPr>
            <a:endParaRPr lang="en-US" dirty="0">
              <a:latin typeface="Segoe UI" panose="020B0502040204020203" pitchFamily="34" charset="0"/>
              <a:ea typeface="Calibri"/>
              <a:cs typeface="Segoe UI" panose="020B0502040204020203" pitchFamily="34" charset="0"/>
              <a:sym typeface="Calibri"/>
            </a:endParaRPr>
          </a:p>
          <a:p>
            <a:pPr marL="0" marR="0" lvl="0" indent="0" algn="just" rtl="0">
              <a:lnSpc>
                <a:spcPct val="100000"/>
              </a:lnSpc>
              <a:spcBef>
                <a:spcPts val="0"/>
              </a:spcBef>
              <a:spcAft>
                <a:spcPts val="0"/>
              </a:spcAft>
              <a:buClr>
                <a:srgbClr val="000000"/>
              </a:buClr>
              <a:buSzPts val="1600"/>
              <a:buFont typeface="Arial"/>
              <a:buNone/>
            </a:pPr>
            <a:endParaRPr lang="en-US" dirty="0">
              <a:solidFill>
                <a:srgbClr val="222222"/>
              </a:solidFill>
              <a:highlight>
                <a:srgbClr val="FFFFFF"/>
              </a:highlight>
              <a:latin typeface="Segoe UI" panose="020B0502040204020203" pitchFamily="34" charset="0"/>
              <a:cs typeface="Segoe UI" panose="020B0502040204020203" pitchFamily="34" charset="0"/>
            </a:endParaRPr>
          </a:p>
          <a:p>
            <a:pPr marL="0" marR="0" lvl="0" indent="0" algn="just" rtl="0">
              <a:lnSpc>
                <a:spcPct val="100000"/>
              </a:lnSpc>
              <a:spcBef>
                <a:spcPts val="0"/>
              </a:spcBef>
              <a:spcAft>
                <a:spcPts val="0"/>
              </a:spcAft>
              <a:buClr>
                <a:srgbClr val="000000"/>
              </a:buClr>
              <a:buSzPts val="1600"/>
              <a:buFont typeface="Arial"/>
              <a:buNone/>
            </a:pPr>
            <a:endParaRPr dirty="0">
              <a:solidFill>
                <a:srgbClr val="222222"/>
              </a:solidFill>
              <a:highlight>
                <a:srgbClr val="FFFFFF"/>
              </a:highlight>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D44557D7-7EC2-943B-62B3-AF55B7102EE1}"/>
              </a:ext>
            </a:extLst>
          </p:cNvPr>
          <p:cNvGraphicFramePr>
            <a:graphicFrameLocks noGrp="1"/>
          </p:cNvGraphicFramePr>
          <p:nvPr>
            <p:extLst>
              <p:ext uri="{D42A27DB-BD31-4B8C-83A1-F6EECF244321}">
                <p14:modId xmlns:p14="http://schemas.microsoft.com/office/powerpoint/2010/main" val="1527776721"/>
              </p:ext>
            </p:extLst>
          </p:nvPr>
        </p:nvGraphicFramePr>
        <p:xfrm>
          <a:off x="641520" y="1097280"/>
          <a:ext cx="7895436" cy="3175000"/>
        </p:xfrm>
        <a:graphic>
          <a:graphicData uri="http://schemas.openxmlformats.org/drawingml/2006/table">
            <a:tbl>
              <a:tblPr firstRow="1" bandRow="1">
                <a:tableStyleId>{4E56F469-51DA-41BB-99AF-148C36520CAC}</a:tableStyleId>
              </a:tblPr>
              <a:tblGrid>
                <a:gridCol w="379412">
                  <a:extLst>
                    <a:ext uri="{9D8B030D-6E8A-4147-A177-3AD203B41FA5}">
                      <a16:colId xmlns:a16="http://schemas.microsoft.com/office/drawing/2014/main" val="2808621823"/>
                    </a:ext>
                  </a:extLst>
                </a:gridCol>
                <a:gridCol w="7516024">
                  <a:extLst>
                    <a:ext uri="{9D8B030D-6E8A-4147-A177-3AD203B41FA5}">
                      <a16:colId xmlns:a16="http://schemas.microsoft.com/office/drawing/2014/main" val="2596457693"/>
                    </a:ext>
                  </a:extLst>
                </a:gridCol>
              </a:tblGrid>
              <a:tr h="370840">
                <a:tc>
                  <a:txBody>
                    <a:bodyPr/>
                    <a:lstStyle/>
                    <a:p>
                      <a:r>
                        <a:rPr lang="en-US" dirty="0">
                          <a:latin typeface="+mn-lt"/>
                          <a:ea typeface="Calibri"/>
                          <a:cs typeface="Segoe UI" panose="020B0502040204020203" pitchFamily="34" charset="0"/>
                          <a:sym typeface="Calibri"/>
                        </a:rPr>
                        <a:t>[1] </a:t>
                      </a:r>
                      <a:endParaRPr lang="en-ID" dirty="0">
                        <a:latin typeface="+mn-lt"/>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22222"/>
                          </a:solidFill>
                          <a:highlight>
                            <a:srgbClr val="FFFFFF"/>
                          </a:highlight>
                          <a:latin typeface="+mn-lt"/>
                          <a:cs typeface="Segoe UI" panose="020B0502040204020203" pitchFamily="34" charset="0"/>
                        </a:rPr>
                        <a:t>Xiang, Y., </a:t>
                      </a:r>
                      <a:r>
                        <a:rPr lang="en-US" dirty="0" err="1">
                          <a:solidFill>
                            <a:srgbClr val="222222"/>
                          </a:solidFill>
                          <a:highlight>
                            <a:srgbClr val="FFFFFF"/>
                          </a:highlight>
                          <a:latin typeface="+mn-lt"/>
                          <a:cs typeface="Segoe UI" panose="020B0502040204020203" pitchFamily="34" charset="0"/>
                        </a:rPr>
                        <a:t>Alahi</a:t>
                      </a:r>
                      <a:r>
                        <a:rPr lang="en-US" dirty="0">
                          <a:solidFill>
                            <a:srgbClr val="222222"/>
                          </a:solidFill>
                          <a:highlight>
                            <a:srgbClr val="FFFFFF"/>
                          </a:highlight>
                          <a:latin typeface="+mn-lt"/>
                          <a:cs typeface="Segoe UI" panose="020B0502040204020203" pitchFamily="34" charset="0"/>
                        </a:rPr>
                        <a:t>, A., &amp; Savarese, S. (2015). Learning to track: Online multi-object tracking by decision making. In </a:t>
                      </a:r>
                      <a:r>
                        <a:rPr lang="en-US" i="1" dirty="0">
                          <a:solidFill>
                            <a:srgbClr val="222222"/>
                          </a:solidFill>
                          <a:highlight>
                            <a:srgbClr val="FFFFFF"/>
                          </a:highlight>
                          <a:latin typeface="+mn-lt"/>
                          <a:cs typeface="Segoe UI" panose="020B0502040204020203" pitchFamily="34" charset="0"/>
                        </a:rPr>
                        <a:t>Proceedings of the IEEE international conference on computer vision</a:t>
                      </a:r>
                      <a:r>
                        <a:rPr lang="en-US" dirty="0">
                          <a:solidFill>
                            <a:srgbClr val="222222"/>
                          </a:solidFill>
                          <a:highlight>
                            <a:srgbClr val="FFFFFF"/>
                          </a:highlight>
                          <a:latin typeface="+mn-lt"/>
                          <a:cs typeface="Segoe UI" panose="020B0502040204020203" pitchFamily="34" charset="0"/>
                        </a:rPr>
                        <a:t> (pp. 4705-4713).</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42638216"/>
                  </a:ext>
                </a:extLst>
              </a:tr>
              <a:tr h="370840">
                <a:tc>
                  <a:txBody>
                    <a:bodyPr/>
                    <a:lstStyle/>
                    <a:p>
                      <a:r>
                        <a:rPr lang="en-US" dirty="0">
                          <a:solidFill>
                            <a:srgbClr val="222222"/>
                          </a:solidFill>
                          <a:highlight>
                            <a:srgbClr val="FFFFFF"/>
                          </a:highlight>
                          <a:latin typeface="+mn-lt"/>
                          <a:cs typeface="Segoe UI" panose="020B0502040204020203" pitchFamily="34" charset="0"/>
                        </a:rPr>
                        <a:t>[2] </a:t>
                      </a:r>
                      <a:endParaRPr lang="en-ID" dirty="0">
                        <a:latin typeface="+mn-lt"/>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cs typeface="Segoe UI" panose="020B0502040204020203" pitchFamily="34" charset="0"/>
                        </a:rPr>
                        <a:t>Wu, Y., Lim, J., Yang, M.: Online object tracking: a benchmark. In: IEEE Conference on Computer Vision and Pattern Recognition, pp. 2411–2418 (2013)</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28657995"/>
                  </a:ext>
                </a:extLst>
              </a:tr>
              <a:tr h="370840">
                <a:tc>
                  <a:txBody>
                    <a:bodyPr/>
                    <a:lstStyle/>
                    <a:p>
                      <a:r>
                        <a:rPr lang="en-US" dirty="0">
                          <a:solidFill>
                            <a:srgbClr val="222222"/>
                          </a:solidFill>
                          <a:highlight>
                            <a:srgbClr val="FFFFFF"/>
                          </a:highlight>
                          <a:latin typeface="+mn-lt"/>
                          <a:cs typeface="Segoe UI" panose="020B0502040204020203" pitchFamily="34" charset="0"/>
                        </a:rPr>
                        <a:t>[3] </a:t>
                      </a:r>
                      <a:endParaRPr lang="en-ID" dirty="0">
                        <a:latin typeface="+mn-lt"/>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22222"/>
                          </a:solidFill>
                          <a:highlight>
                            <a:srgbClr val="FFFFFF"/>
                          </a:highlight>
                          <a:latin typeface="+mn-lt"/>
                          <a:cs typeface="Segoe UI" panose="020B0502040204020203" pitchFamily="34" charset="0"/>
                        </a:rPr>
                        <a:t>https://encord.com/blog/object-tracking-guide/</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55035241"/>
                  </a:ext>
                </a:extLst>
              </a:tr>
              <a:tr h="370840">
                <a:tc>
                  <a:txBody>
                    <a:bodyPr/>
                    <a:lstStyle/>
                    <a:p>
                      <a:r>
                        <a:rPr lang="en-US" dirty="0">
                          <a:solidFill>
                            <a:srgbClr val="222222"/>
                          </a:solidFill>
                          <a:highlight>
                            <a:srgbClr val="FFFFFF"/>
                          </a:highlight>
                          <a:latin typeface="+mn-lt"/>
                          <a:cs typeface="Segoe UI" panose="020B0502040204020203" pitchFamily="34" charset="0"/>
                        </a:rPr>
                        <a:t>[4] </a:t>
                      </a:r>
                      <a:endParaRPr lang="en-ID" dirty="0">
                        <a:latin typeface="+mn-lt"/>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i="0" dirty="0">
                          <a:solidFill>
                            <a:srgbClr val="222222"/>
                          </a:solidFill>
                          <a:effectLst/>
                          <a:latin typeface="+mn-lt"/>
                          <a:cs typeface="Segoe UI" panose="020B0502040204020203" pitchFamily="34" charset="0"/>
                        </a:rPr>
                        <a:t>Xing, Weiwei, et al. </a:t>
                      </a:r>
                      <a:r>
                        <a:rPr lang="en-US" b="0" i="1" dirty="0">
                          <a:solidFill>
                            <a:srgbClr val="222222"/>
                          </a:solidFill>
                          <a:effectLst/>
                          <a:latin typeface="+mn-lt"/>
                          <a:cs typeface="Segoe UI" panose="020B0502040204020203" pitchFamily="34" charset="0"/>
                        </a:rPr>
                        <a:t>Visual Object Tracking from Correlation Filter to Deep Learning</a:t>
                      </a:r>
                      <a:r>
                        <a:rPr lang="en-US" b="0" i="0" dirty="0">
                          <a:solidFill>
                            <a:srgbClr val="222222"/>
                          </a:solidFill>
                          <a:effectLst/>
                          <a:latin typeface="+mn-lt"/>
                          <a:cs typeface="Segoe UI" panose="020B0502040204020203" pitchFamily="34" charset="0"/>
                        </a:rPr>
                        <a:t>. Springer, 2021.</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31826051"/>
                  </a:ext>
                </a:extLst>
              </a:tr>
              <a:tr h="370840">
                <a:tc>
                  <a:txBody>
                    <a:bodyPr/>
                    <a:lstStyle/>
                    <a:p>
                      <a:r>
                        <a:rPr lang="en-US" dirty="0">
                          <a:solidFill>
                            <a:srgbClr val="222222"/>
                          </a:solidFill>
                          <a:highlight>
                            <a:srgbClr val="FFFFFF"/>
                          </a:highlight>
                          <a:latin typeface="+mn-lt"/>
                          <a:cs typeface="Segoe UI" panose="020B0502040204020203" pitchFamily="34" charset="0"/>
                        </a:rPr>
                        <a:t>[5] </a:t>
                      </a:r>
                      <a:endParaRPr lang="en-ID" dirty="0">
                        <a:latin typeface="+mn-lt"/>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0" i="0" dirty="0">
                          <a:solidFill>
                            <a:srgbClr val="222222"/>
                          </a:solidFill>
                          <a:effectLst/>
                          <a:latin typeface="+mn-lt"/>
                          <a:cs typeface="Segoe UI" panose="020B0502040204020203" pitchFamily="34" charset="0"/>
                        </a:rPr>
                        <a:t>Luo, </a:t>
                      </a:r>
                      <a:r>
                        <a:rPr lang="en-ID" b="0" i="0" dirty="0" err="1">
                          <a:solidFill>
                            <a:srgbClr val="222222"/>
                          </a:solidFill>
                          <a:effectLst/>
                          <a:latin typeface="+mn-lt"/>
                          <a:cs typeface="Segoe UI" panose="020B0502040204020203" pitchFamily="34" charset="0"/>
                        </a:rPr>
                        <a:t>Wenhan</a:t>
                      </a:r>
                      <a:r>
                        <a:rPr lang="en-ID" b="0" i="0" dirty="0">
                          <a:solidFill>
                            <a:srgbClr val="222222"/>
                          </a:solidFill>
                          <a:effectLst/>
                          <a:latin typeface="+mn-lt"/>
                          <a:cs typeface="Segoe UI" panose="020B0502040204020203" pitchFamily="34" charset="0"/>
                        </a:rPr>
                        <a:t>, et al. "Multiple object tracking: A literature review." </a:t>
                      </a:r>
                      <a:r>
                        <a:rPr lang="en-ID" b="0" i="1" dirty="0">
                          <a:solidFill>
                            <a:srgbClr val="222222"/>
                          </a:solidFill>
                          <a:effectLst/>
                          <a:latin typeface="+mn-lt"/>
                          <a:cs typeface="Segoe UI" panose="020B0502040204020203" pitchFamily="34" charset="0"/>
                        </a:rPr>
                        <a:t>Artificial intelligence</a:t>
                      </a:r>
                      <a:r>
                        <a:rPr lang="en-ID" b="0" i="0" dirty="0">
                          <a:solidFill>
                            <a:srgbClr val="222222"/>
                          </a:solidFill>
                          <a:effectLst/>
                          <a:latin typeface="+mn-lt"/>
                          <a:cs typeface="Segoe UI" panose="020B0502040204020203" pitchFamily="34" charset="0"/>
                        </a:rPr>
                        <a:t> 293 (2021): 103448.</a:t>
                      </a:r>
                      <a:endParaRPr lang="en-US" dirty="0">
                        <a:solidFill>
                          <a:srgbClr val="222222"/>
                        </a:solidFill>
                        <a:highlight>
                          <a:srgbClr val="FFFFFF"/>
                        </a:highlight>
                        <a:latin typeface="+mn-lt"/>
                        <a:cs typeface="Segoe UI" panose="020B0502040204020203" pitchFamily="34" charset="0"/>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214392740"/>
                  </a:ext>
                </a:extLst>
              </a:tr>
              <a:tr h="370840">
                <a:tc>
                  <a:txBody>
                    <a:bodyPr/>
                    <a:lstStyle/>
                    <a:p>
                      <a:r>
                        <a:rPr lang="en-US" dirty="0">
                          <a:latin typeface="+mn-lt"/>
                          <a:cs typeface="Segoe UI" panose="020B0502040204020203" pitchFamily="34" charset="0"/>
                        </a:rPr>
                        <a:t>[6]</a:t>
                      </a:r>
                      <a:endParaRPr lang="en-ID" dirty="0">
                        <a:latin typeface="+mn-lt"/>
                        <a:cs typeface="Segoe UI" panose="020B0502040204020203" pitchFamily="34" charset="0"/>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400" b="0" i="0" u="none" strike="noStrike" cap="none" dirty="0">
                          <a:solidFill>
                            <a:srgbClr val="000000"/>
                          </a:solidFill>
                          <a:effectLst/>
                          <a:latin typeface="+mn-lt"/>
                          <a:ea typeface="Arial"/>
                          <a:cs typeface="Arial"/>
                          <a:sym typeface="Arial"/>
                        </a:rPr>
                        <a:t>Bewley, Alex, et al. "Simple online and </a:t>
                      </a:r>
                      <a:r>
                        <a:rPr lang="en-US" sz="1400" b="0" i="0" u="none" strike="noStrike" cap="none" dirty="0" err="1">
                          <a:solidFill>
                            <a:srgbClr val="000000"/>
                          </a:solidFill>
                          <a:effectLst/>
                          <a:latin typeface="+mn-lt"/>
                          <a:ea typeface="Arial"/>
                          <a:cs typeface="Arial"/>
                          <a:sym typeface="Arial"/>
                        </a:rPr>
                        <a:t>realtime</a:t>
                      </a:r>
                      <a:r>
                        <a:rPr lang="en-US" sz="1400" b="0" i="0" u="none" strike="noStrike" cap="none" dirty="0">
                          <a:solidFill>
                            <a:srgbClr val="000000"/>
                          </a:solidFill>
                          <a:effectLst/>
                          <a:latin typeface="+mn-lt"/>
                          <a:ea typeface="Arial"/>
                          <a:cs typeface="Arial"/>
                          <a:sym typeface="Arial"/>
                        </a:rPr>
                        <a:t> tracking." </a:t>
                      </a:r>
                      <a:r>
                        <a:rPr lang="en-US" sz="1400" b="0" i="1" u="none" strike="noStrike" cap="none" dirty="0">
                          <a:solidFill>
                            <a:srgbClr val="000000"/>
                          </a:solidFill>
                          <a:effectLst/>
                          <a:latin typeface="+mn-lt"/>
                          <a:ea typeface="Arial"/>
                          <a:cs typeface="Arial"/>
                          <a:sym typeface="Arial"/>
                        </a:rPr>
                        <a:t>2016 IEEE international conference on image processing (ICIP)</a:t>
                      </a:r>
                      <a:r>
                        <a:rPr lang="en-US" sz="1400" b="0" i="0" u="none" strike="noStrike" cap="none" dirty="0">
                          <a:solidFill>
                            <a:srgbClr val="000000"/>
                          </a:solidFill>
                          <a:effectLst/>
                          <a:latin typeface="+mn-lt"/>
                          <a:ea typeface="Arial"/>
                          <a:cs typeface="Arial"/>
                          <a:sym typeface="Arial"/>
                        </a:rPr>
                        <a:t>. IEEE, 2016</a:t>
                      </a:r>
                      <a:endParaRPr lang="en-ID" dirty="0">
                        <a:latin typeface="+mn-lt"/>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4966568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88" name="Google Shape;188;p24"/>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Segoe UI" panose="020B0502040204020203" pitchFamily="34" charset="0"/>
                <a:cs typeface="Segoe UI" panose="020B0502040204020203" pitchFamily="34" charset="0"/>
              </a:rPr>
              <a:t>REFERENCES</a:t>
            </a:r>
            <a:endParaRPr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189" name="Google Shape;189;p24"/>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90" name="Google Shape;190;p24"/>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91" name="Google Shape;191;p24"/>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92" name="Google Shape;192;p24"/>
          <p:cNvSpPr/>
          <p:nvPr/>
        </p:nvSpPr>
        <p:spPr>
          <a:xfrm>
            <a:off x="641531" y="1048675"/>
            <a:ext cx="8077200" cy="37401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lang="en-US" dirty="0">
              <a:latin typeface="Segoe UI" panose="020B0502040204020203" pitchFamily="34" charset="0"/>
              <a:ea typeface="Calibri"/>
              <a:cs typeface="Segoe UI" panose="020B0502040204020203" pitchFamily="34" charset="0"/>
              <a:sym typeface="Calibri"/>
            </a:endParaRPr>
          </a:p>
          <a:p>
            <a:pPr marL="0" marR="0" lvl="0" indent="0" algn="just" rtl="0">
              <a:lnSpc>
                <a:spcPct val="100000"/>
              </a:lnSpc>
              <a:spcBef>
                <a:spcPts val="0"/>
              </a:spcBef>
              <a:spcAft>
                <a:spcPts val="0"/>
              </a:spcAft>
              <a:buClr>
                <a:srgbClr val="000000"/>
              </a:buClr>
              <a:buSzPts val="1600"/>
              <a:buFont typeface="Arial"/>
              <a:buNone/>
            </a:pPr>
            <a:endParaRPr lang="en-US" dirty="0">
              <a:latin typeface="Segoe UI" panose="020B0502040204020203" pitchFamily="34" charset="0"/>
              <a:ea typeface="Calibri"/>
              <a:cs typeface="Segoe UI" panose="020B0502040204020203" pitchFamily="34" charset="0"/>
              <a:sym typeface="Calibri"/>
            </a:endParaRPr>
          </a:p>
          <a:p>
            <a:pPr marL="0" marR="0" lvl="0" indent="0" algn="just" rtl="0">
              <a:lnSpc>
                <a:spcPct val="100000"/>
              </a:lnSpc>
              <a:spcBef>
                <a:spcPts val="0"/>
              </a:spcBef>
              <a:spcAft>
                <a:spcPts val="0"/>
              </a:spcAft>
              <a:buClr>
                <a:srgbClr val="000000"/>
              </a:buClr>
              <a:buSzPts val="1600"/>
              <a:buFont typeface="Arial"/>
              <a:buNone/>
            </a:pPr>
            <a:endParaRPr lang="en-US" dirty="0">
              <a:solidFill>
                <a:srgbClr val="222222"/>
              </a:solidFill>
              <a:highlight>
                <a:srgbClr val="FFFFFF"/>
              </a:highlight>
              <a:latin typeface="Segoe UI" panose="020B0502040204020203" pitchFamily="34" charset="0"/>
              <a:cs typeface="Segoe UI" panose="020B0502040204020203" pitchFamily="34" charset="0"/>
            </a:endParaRPr>
          </a:p>
          <a:p>
            <a:pPr marL="0" marR="0" lvl="0" indent="0" algn="just" rtl="0">
              <a:lnSpc>
                <a:spcPct val="100000"/>
              </a:lnSpc>
              <a:spcBef>
                <a:spcPts val="0"/>
              </a:spcBef>
              <a:spcAft>
                <a:spcPts val="0"/>
              </a:spcAft>
              <a:buClr>
                <a:srgbClr val="000000"/>
              </a:buClr>
              <a:buSzPts val="1600"/>
              <a:buFont typeface="Arial"/>
              <a:buNone/>
            </a:pPr>
            <a:endParaRPr dirty="0">
              <a:solidFill>
                <a:srgbClr val="222222"/>
              </a:solidFill>
              <a:highlight>
                <a:srgbClr val="FFFFFF"/>
              </a:highlight>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D44557D7-7EC2-943B-62B3-AF55B7102EE1}"/>
              </a:ext>
            </a:extLst>
          </p:cNvPr>
          <p:cNvGraphicFramePr>
            <a:graphicFrameLocks noGrp="1"/>
          </p:cNvGraphicFramePr>
          <p:nvPr>
            <p:extLst>
              <p:ext uri="{D42A27DB-BD31-4B8C-83A1-F6EECF244321}">
                <p14:modId xmlns:p14="http://schemas.microsoft.com/office/powerpoint/2010/main" val="2588946543"/>
              </p:ext>
            </p:extLst>
          </p:nvPr>
        </p:nvGraphicFramePr>
        <p:xfrm>
          <a:off x="641520" y="1097280"/>
          <a:ext cx="7895436" cy="1259840"/>
        </p:xfrm>
        <a:graphic>
          <a:graphicData uri="http://schemas.openxmlformats.org/drawingml/2006/table">
            <a:tbl>
              <a:tblPr firstRow="1" bandRow="1">
                <a:tableStyleId>{4E56F469-51DA-41BB-99AF-148C36520CAC}</a:tableStyleId>
              </a:tblPr>
              <a:tblGrid>
                <a:gridCol w="379412">
                  <a:extLst>
                    <a:ext uri="{9D8B030D-6E8A-4147-A177-3AD203B41FA5}">
                      <a16:colId xmlns:a16="http://schemas.microsoft.com/office/drawing/2014/main" val="2808621823"/>
                    </a:ext>
                  </a:extLst>
                </a:gridCol>
                <a:gridCol w="7516024">
                  <a:extLst>
                    <a:ext uri="{9D8B030D-6E8A-4147-A177-3AD203B41FA5}">
                      <a16:colId xmlns:a16="http://schemas.microsoft.com/office/drawing/2014/main" val="2596457693"/>
                    </a:ext>
                  </a:extLst>
                </a:gridCol>
              </a:tblGrid>
              <a:tr h="370840">
                <a:tc>
                  <a:txBody>
                    <a:bodyPr/>
                    <a:lstStyle/>
                    <a:p>
                      <a:r>
                        <a:rPr lang="en-US" sz="1400" b="0" i="0" u="none" strike="noStrike" cap="none" dirty="0">
                          <a:solidFill>
                            <a:srgbClr val="000000"/>
                          </a:solidFill>
                          <a:latin typeface="Segoe UI (Body)"/>
                          <a:ea typeface="Arial"/>
                          <a:cs typeface="Arial"/>
                          <a:sym typeface="Arial"/>
                        </a:rPr>
                        <a:t>[7]</a:t>
                      </a:r>
                      <a:endParaRPr lang="en-ID" sz="1400" b="0" i="0" u="none" strike="noStrike" cap="none" dirty="0">
                        <a:solidFill>
                          <a:srgbClr val="000000"/>
                        </a:solidFill>
                        <a:latin typeface="Segoe UI (Body)"/>
                        <a:ea typeface="Arial"/>
                        <a:cs typeface="Arial"/>
                        <a:sym typeface="Arial"/>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ID" sz="1400" b="0" i="0" u="none" strike="noStrike" cap="none" dirty="0">
                          <a:solidFill>
                            <a:srgbClr val="000000"/>
                          </a:solidFill>
                          <a:highlight>
                            <a:srgbClr val="FFFFFF"/>
                          </a:highlight>
                          <a:latin typeface="Segoe UI (Body)"/>
                          <a:ea typeface="Arial"/>
                          <a:cs typeface="Arial"/>
                          <a:sym typeface="Arial"/>
                        </a:rPr>
                        <a:t>https://towardsdatascience.com/what-i-was-missing-while-using-the-kalman-filter-for-object-tracking-8e4c29f6b795?gi=ae3ad7298044</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42638216"/>
                  </a:ext>
                </a:extLst>
              </a:tr>
              <a:tr h="370840">
                <a:tc>
                  <a:txBody>
                    <a:bodyPr/>
                    <a:lstStyle/>
                    <a:p>
                      <a:r>
                        <a:rPr lang="en-US" dirty="0">
                          <a:solidFill>
                            <a:srgbClr val="222222"/>
                          </a:solidFill>
                          <a:highlight>
                            <a:srgbClr val="FFFFFF"/>
                          </a:highlight>
                          <a:latin typeface="Segoe UI (Body)"/>
                          <a:cs typeface="Segoe UI" panose="020B0502040204020203" pitchFamily="34" charset="0"/>
                        </a:rPr>
                        <a:t>[8] </a:t>
                      </a:r>
                      <a:endParaRPr lang="en-ID" dirty="0">
                        <a:latin typeface="Segoe UI (Body)"/>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Segoe UI (Body)"/>
                          <a:cs typeface="Segoe UI" panose="020B0502040204020203" pitchFamily="34" charset="0"/>
                        </a:rPr>
                        <a:t>https://en.wikipedia.org/wiki/Hungarian_algorithm</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28657995"/>
                  </a:ext>
                </a:extLst>
              </a:tr>
              <a:tr h="370840">
                <a:tc>
                  <a:txBody>
                    <a:bodyPr/>
                    <a:lstStyle/>
                    <a:p>
                      <a:r>
                        <a:rPr lang="en-US" dirty="0">
                          <a:solidFill>
                            <a:srgbClr val="222222"/>
                          </a:solidFill>
                          <a:highlight>
                            <a:srgbClr val="FFFFFF"/>
                          </a:highlight>
                          <a:latin typeface="Segoe UI (Body)"/>
                          <a:cs typeface="Segoe UI" panose="020B0502040204020203" pitchFamily="34" charset="0"/>
                        </a:rPr>
                        <a:t>[9] </a:t>
                      </a:r>
                      <a:endParaRPr lang="en-ID" dirty="0">
                        <a:latin typeface="Segoe UI (Body)"/>
                      </a:endParaRP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22222"/>
                          </a:solidFill>
                          <a:highlight>
                            <a:srgbClr val="FFFFFF"/>
                          </a:highlight>
                          <a:latin typeface="Segoe UI (Body)"/>
                          <a:cs typeface="Segoe UI" panose="020B0502040204020203" pitchFamily="34" charset="0"/>
                        </a:rPr>
                        <a:t>https://encord.com/blog/object-tracking-guide/</a:t>
                      </a:r>
                    </a:p>
                  </a:txBody>
                  <a:tcPr marL="36000" marR="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55035241"/>
                  </a:ext>
                </a:extLst>
              </a:tr>
            </a:tbl>
          </a:graphicData>
        </a:graphic>
      </p:graphicFrame>
    </p:spTree>
    <p:extLst>
      <p:ext uri="{BB962C8B-B14F-4D97-AF65-F5344CB8AC3E}">
        <p14:creationId xmlns:p14="http://schemas.microsoft.com/office/powerpoint/2010/main" val="988231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5"/>
          <p:cNvPicPr preferRelativeResize="0"/>
          <p:nvPr/>
        </p:nvPicPr>
        <p:blipFill rotWithShape="1">
          <a:blip r:embed="rId3">
            <a:alphaModFix/>
          </a:blip>
          <a:srcRect/>
          <a:stretch/>
        </p:blipFill>
        <p:spPr>
          <a:xfrm>
            <a:off x="0" y="0"/>
            <a:ext cx="4694760" cy="5143320"/>
          </a:xfrm>
          <a:prstGeom prst="rect">
            <a:avLst/>
          </a:prstGeom>
          <a:noFill/>
          <a:ln>
            <a:noFill/>
          </a:ln>
        </p:spPr>
      </p:pic>
      <p:pic>
        <p:nvPicPr>
          <p:cNvPr id="198" name="Google Shape;198;p25"/>
          <p:cNvPicPr preferRelativeResize="0"/>
          <p:nvPr/>
        </p:nvPicPr>
        <p:blipFill rotWithShape="1">
          <a:blip r:embed="rId4">
            <a:alphaModFix/>
          </a:blip>
          <a:srcRect/>
          <a:stretch/>
        </p:blipFill>
        <p:spPr>
          <a:xfrm>
            <a:off x="4047840" y="1189080"/>
            <a:ext cx="3462840" cy="2220480"/>
          </a:xfrm>
          <a:prstGeom prst="rect">
            <a:avLst/>
          </a:prstGeom>
          <a:noFill/>
          <a:ln>
            <a:noFill/>
          </a:ln>
        </p:spPr>
      </p:pic>
      <p:sp>
        <p:nvSpPr>
          <p:cNvPr id="199" name="Google Shape;199;p25"/>
          <p:cNvSpPr/>
          <p:nvPr/>
        </p:nvSpPr>
        <p:spPr>
          <a:xfrm>
            <a:off x="3548520" y="1947600"/>
            <a:ext cx="4461480" cy="6998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FFFFFF"/>
                </a:solidFill>
                <a:latin typeface="FS PF BeauSans Pro Bold (Headings)"/>
                <a:cs typeface="Segoe UI" panose="020B0502040204020203" pitchFamily="34" charset="0"/>
                <a:sym typeface="Arial"/>
              </a:rPr>
              <a:t>THANK</a:t>
            </a:r>
            <a:r>
              <a:rPr lang="en-US" sz="4000" b="1" i="0" u="none" strike="noStrike" cap="none" dirty="0">
                <a:solidFill>
                  <a:srgbClr val="FFFFFF"/>
                </a:solidFill>
                <a:latin typeface="FS PF BeauSans Pro Bold (Headings)"/>
                <a:cs typeface="Segoe UI" panose="020B0502040204020203" pitchFamily="34" charset="0"/>
                <a:sym typeface="Arial"/>
              </a:rPr>
              <a:t> YOU</a:t>
            </a:r>
            <a:endParaRPr sz="4000" b="0" i="0" u="none" strike="noStrike" cap="none" dirty="0">
              <a:solidFill>
                <a:srgbClr val="000000"/>
              </a:solidFill>
              <a:latin typeface="FS PF BeauSans Pro Bold (Headings)"/>
              <a:cs typeface="Segoe UI" panose="020B0502040204020203" pitchFamily="34" charset="0"/>
              <a:sym typeface="Arial"/>
            </a:endParaRPr>
          </a:p>
        </p:txBody>
      </p:sp>
      <p:pic>
        <p:nvPicPr>
          <p:cNvPr id="200" name="Google Shape;200;p25"/>
          <p:cNvPicPr preferRelativeResize="0"/>
          <p:nvPr/>
        </p:nvPicPr>
        <p:blipFill rotWithShape="1">
          <a:blip r:embed="rId5">
            <a:alphaModFix/>
          </a:blip>
          <a:srcRect/>
          <a:stretch/>
        </p:blipFill>
        <p:spPr>
          <a:xfrm>
            <a:off x="0" y="4603320"/>
            <a:ext cx="9143640" cy="540000"/>
          </a:xfrm>
          <a:prstGeom prst="rect">
            <a:avLst/>
          </a:prstGeom>
          <a:noFill/>
          <a:ln>
            <a:noFill/>
          </a:ln>
        </p:spPr>
      </p:pic>
      <p:sp>
        <p:nvSpPr>
          <p:cNvPr id="201" name="Google Shape;201;p25"/>
          <p:cNvSpPr/>
          <p:nvPr/>
        </p:nvSpPr>
        <p:spPr>
          <a:xfrm>
            <a:off x="374760" y="4756320"/>
            <a:ext cx="3968280" cy="257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202" name="Google Shape;202;p25"/>
          <p:cNvPicPr preferRelativeResize="0"/>
          <p:nvPr/>
        </p:nvPicPr>
        <p:blipFill rotWithShape="1">
          <a:blip r:embed="rId6">
            <a:alphaModFix/>
          </a:blip>
          <a:srcRect/>
          <a:stretch/>
        </p:blipFill>
        <p:spPr>
          <a:xfrm>
            <a:off x="7663320" y="4756320"/>
            <a:ext cx="974880" cy="214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a:stretch/>
        </p:blipFill>
        <p:spPr>
          <a:xfrm>
            <a:off x="0" y="4603320"/>
            <a:ext cx="9143640" cy="540000"/>
          </a:xfrm>
          <a:prstGeom prst="rect">
            <a:avLst/>
          </a:prstGeom>
          <a:noFill/>
          <a:ln>
            <a:noFill/>
          </a:ln>
        </p:spPr>
      </p:pic>
      <p:sp>
        <p:nvSpPr>
          <p:cNvPr id="79" name="Google Shape;79;p15"/>
          <p:cNvSpPr/>
          <p:nvPr/>
        </p:nvSpPr>
        <p:spPr>
          <a:xfrm>
            <a:off x="374760" y="4756320"/>
            <a:ext cx="3968280" cy="257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www.viettel.com.vn</a:t>
            </a:r>
            <a:endParaRPr sz="1100" b="0" i="0" u="none" strike="noStrike" cap="none">
              <a:solidFill>
                <a:srgbClr val="000000"/>
              </a:solidFill>
              <a:latin typeface="Arial"/>
              <a:ea typeface="Arial"/>
              <a:cs typeface="Arial"/>
              <a:sym typeface="Arial"/>
            </a:endParaRPr>
          </a:p>
        </p:txBody>
      </p:sp>
      <p:pic>
        <p:nvPicPr>
          <p:cNvPr id="80" name="Google Shape;80;p15"/>
          <p:cNvPicPr preferRelativeResize="0"/>
          <p:nvPr/>
        </p:nvPicPr>
        <p:blipFill rotWithShape="1">
          <a:blip r:embed="rId4">
            <a:alphaModFix/>
          </a:blip>
          <a:srcRect/>
          <a:stretch/>
        </p:blipFill>
        <p:spPr>
          <a:xfrm>
            <a:off x="7663320" y="4756320"/>
            <a:ext cx="974880" cy="214560"/>
          </a:xfrm>
          <a:prstGeom prst="rect">
            <a:avLst/>
          </a:prstGeom>
          <a:noFill/>
          <a:ln>
            <a:noFill/>
          </a:ln>
        </p:spPr>
      </p:pic>
      <p:graphicFrame>
        <p:nvGraphicFramePr>
          <p:cNvPr id="81" name="Google Shape;81;p15"/>
          <p:cNvGraphicFramePr/>
          <p:nvPr>
            <p:extLst>
              <p:ext uri="{D42A27DB-BD31-4B8C-83A1-F6EECF244321}">
                <p14:modId xmlns:p14="http://schemas.microsoft.com/office/powerpoint/2010/main" val="1402218052"/>
              </p:ext>
            </p:extLst>
          </p:nvPr>
        </p:nvGraphicFramePr>
        <p:xfrm>
          <a:off x="4696560" y="1049065"/>
          <a:ext cx="4225984" cy="2512750"/>
        </p:xfrm>
        <a:graphic>
          <a:graphicData uri="http://schemas.openxmlformats.org/drawingml/2006/table">
            <a:tbl>
              <a:tblPr>
                <a:noFill/>
                <a:tableStyleId>{4E56F469-51DA-41BB-99AF-148C36520CAC}</a:tableStyleId>
              </a:tblPr>
              <a:tblGrid>
                <a:gridCol w="4225984">
                  <a:extLst>
                    <a:ext uri="{9D8B030D-6E8A-4147-A177-3AD203B41FA5}">
                      <a16:colId xmlns:a16="http://schemas.microsoft.com/office/drawing/2014/main" val="20000"/>
                    </a:ext>
                  </a:extLst>
                </a:gridCol>
              </a:tblGrid>
              <a:tr h="502550">
                <a:tc>
                  <a:txBody>
                    <a:bodyPr/>
                    <a:lstStyle/>
                    <a:p>
                      <a:pPr marL="0" marR="0" lvl="0" indent="0" algn="l" rtl="0">
                        <a:lnSpc>
                          <a:spcPct val="150000"/>
                        </a:lnSpc>
                        <a:spcBef>
                          <a:spcPts val="0"/>
                        </a:spcBef>
                        <a:spcAft>
                          <a:spcPts val="0"/>
                        </a:spcAft>
                        <a:buClr>
                          <a:srgbClr val="000000"/>
                        </a:buClr>
                        <a:buSzPts val="1600"/>
                        <a:buFont typeface="Arial"/>
                        <a:buNone/>
                      </a:pPr>
                      <a:r>
                        <a:rPr lang="en-US" sz="1800" b="1" u="none" strike="noStrike" cap="none" dirty="0">
                          <a:solidFill>
                            <a:srgbClr val="C00000"/>
                          </a:solidFill>
                          <a:latin typeface="Segoe UI" panose="020B0502040204020203" pitchFamily="34" charset="0"/>
                          <a:ea typeface="Arial"/>
                          <a:cs typeface="Segoe UI" panose="020B0502040204020203" pitchFamily="34" charset="0"/>
                          <a:sym typeface="Arial"/>
                        </a:rPr>
                        <a:t>01</a:t>
                      </a:r>
                      <a:r>
                        <a:rPr lang="en-US" sz="1800" b="1" u="none" strike="noStrike" cap="none" dirty="0">
                          <a:solidFill>
                            <a:srgbClr val="000000"/>
                          </a:solidFill>
                          <a:latin typeface="Segoe UI" panose="020B0502040204020203" pitchFamily="34" charset="0"/>
                          <a:ea typeface="Arial"/>
                          <a:cs typeface="Segoe UI" panose="020B0502040204020203" pitchFamily="34" charset="0"/>
                          <a:sym typeface="Arial"/>
                        </a:rPr>
                        <a:t>  INTRODUCTION</a:t>
                      </a:r>
                      <a:endParaRPr sz="1800" b="0" u="none" strike="noStrike" cap="none" dirty="0">
                        <a:latin typeface="Segoe UI" panose="020B0502040204020203" pitchFamily="34" charset="0"/>
                        <a:ea typeface="Arial"/>
                        <a:cs typeface="Segoe UI" panose="020B0502040204020203" pitchFamily="34" charset="0"/>
                        <a:sym typeface="Arial"/>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225" cap="flat" cmpd="sng">
                      <a:solidFill>
                        <a:srgbClr val="C00000"/>
                      </a:solidFill>
                      <a:prstDash val="solid"/>
                      <a:round/>
                      <a:headEnd type="none" w="sm" len="sm"/>
                      <a:tailEnd type="none" w="sm" len="sm"/>
                    </a:lnB>
                  </a:tcPr>
                </a:tc>
                <a:extLst>
                  <a:ext uri="{0D108BD9-81ED-4DB2-BD59-A6C34878D82A}">
                    <a16:rowId xmlns:a16="http://schemas.microsoft.com/office/drawing/2014/main" val="10000"/>
                  </a:ext>
                </a:extLst>
              </a:tr>
              <a:tr h="502550">
                <a:tc>
                  <a:txBody>
                    <a:bodyPr/>
                    <a:lstStyle/>
                    <a:p>
                      <a:pPr marL="0" lvl="0" indent="0" algn="l" rtl="0">
                        <a:lnSpc>
                          <a:spcPct val="150000"/>
                        </a:lnSpc>
                        <a:spcBef>
                          <a:spcPts val="0"/>
                        </a:spcBef>
                        <a:spcAft>
                          <a:spcPts val="0"/>
                        </a:spcAft>
                        <a:buClr>
                          <a:schemeClr val="dk1"/>
                        </a:buClr>
                        <a:buSzPts val="1600"/>
                        <a:buFont typeface="Arial"/>
                        <a:buNone/>
                      </a:pPr>
                      <a:r>
                        <a:rPr lang="en-US" sz="1800" b="1" dirty="0">
                          <a:solidFill>
                            <a:srgbClr val="C00000"/>
                          </a:solidFill>
                          <a:latin typeface="Segoe UI" panose="020B0502040204020203" pitchFamily="34" charset="0"/>
                          <a:cs typeface="Segoe UI" panose="020B0502040204020203" pitchFamily="34" charset="0"/>
                        </a:rPr>
                        <a:t>02</a:t>
                      </a:r>
                      <a:r>
                        <a:rPr lang="en-US" sz="1800" b="1" dirty="0">
                          <a:solidFill>
                            <a:schemeClr val="dk1"/>
                          </a:solidFill>
                          <a:latin typeface="Segoe UI" panose="020B0502040204020203" pitchFamily="34" charset="0"/>
                          <a:cs typeface="Segoe UI" panose="020B0502040204020203" pitchFamily="34" charset="0"/>
                        </a:rPr>
                        <a:t>  EVOLUTION OF TECHNOLOGY</a:t>
                      </a:r>
                      <a:endParaRPr sz="1800" dirty="0">
                        <a:latin typeface="Segoe UI" panose="020B0502040204020203" pitchFamily="34" charset="0"/>
                        <a:cs typeface="Segoe UI" panose="020B0502040204020203" pitchFamily="34" charset="0"/>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C00000"/>
                      </a:solidFill>
                      <a:prstDash val="solid"/>
                      <a:round/>
                      <a:headEnd type="none" w="sm" len="sm"/>
                      <a:tailEnd type="none" w="sm" len="sm"/>
                    </a:lnT>
                    <a:lnB w="12225" cap="flat" cmpd="sng">
                      <a:solidFill>
                        <a:srgbClr val="C00000"/>
                      </a:solidFill>
                      <a:prstDash val="solid"/>
                      <a:round/>
                      <a:headEnd type="none" w="sm" len="sm"/>
                      <a:tailEnd type="none" w="sm" len="sm"/>
                    </a:lnB>
                  </a:tcPr>
                </a:tc>
                <a:extLst>
                  <a:ext uri="{0D108BD9-81ED-4DB2-BD59-A6C34878D82A}">
                    <a16:rowId xmlns:a16="http://schemas.microsoft.com/office/drawing/2014/main" val="10001"/>
                  </a:ext>
                </a:extLst>
              </a:tr>
              <a:tr h="502550">
                <a:tc>
                  <a:txBody>
                    <a:bodyPr/>
                    <a:lstStyle/>
                    <a:p>
                      <a:pPr marL="0" lvl="0" indent="0" algn="l" rtl="0">
                        <a:lnSpc>
                          <a:spcPct val="150000"/>
                        </a:lnSpc>
                        <a:spcBef>
                          <a:spcPts val="0"/>
                        </a:spcBef>
                        <a:spcAft>
                          <a:spcPts val="0"/>
                        </a:spcAft>
                        <a:buClr>
                          <a:schemeClr val="dk1"/>
                        </a:buClr>
                        <a:buSzPts val="1600"/>
                        <a:buFont typeface="Arial"/>
                        <a:buNone/>
                      </a:pPr>
                      <a:r>
                        <a:rPr lang="en-US" sz="1800" b="1" dirty="0">
                          <a:solidFill>
                            <a:srgbClr val="C00000"/>
                          </a:solidFill>
                          <a:latin typeface="Segoe UI" panose="020B0502040204020203" pitchFamily="34" charset="0"/>
                          <a:cs typeface="Segoe UI" panose="020B0502040204020203" pitchFamily="34" charset="0"/>
                        </a:rPr>
                        <a:t>03  </a:t>
                      </a:r>
                      <a:r>
                        <a:rPr lang="en-US" sz="1800" b="1" dirty="0">
                          <a:solidFill>
                            <a:schemeClr val="dk1"/>
                          </a:solidFill>
                          <a:latin typeface="Segoe UI" panose="020B0502040204020203" pitchFamily="34" charset="0"/>
                          <a:cs typeface="Segoe UI" panose="020B0502040204020203" pitchFamily="34" charset="0"/>
                        </a:rPr>
                        <a:t>DATASET &amp; EVALUTION METRICS</a:t>
                      </a:r>
                      <a:endParaRPr sz="1800" b="1" dirty="0">
                        <a:solidFill>
                          <a:srgbClr val="C00000"/>
                        </a:solidFill>
                        <a:latin typeface="Segoe UI" panose="020B0502040204020203" pitchFamily="34" charset="0"/>
                        <a:cs typeface="Segoe UI" panose="020B0502040204020203" pitchFamily="34" charset="0"/>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C00000"/>
                      </a:solidFill>
                      <a:prstDash val="solid"/>
                      <a:round/>
                      <a:headEnd type="none" w="sm" len="sm"/>
                      <a:tailEnd type="none" w="sm" len="sm"/>
                    </a:lnT>
                    <a:lnB w="12225" cap="flat" cmpd="sng">
                      <a:solidFill>
                        <a:srgbClr val="C00000"/>
                      </a:solidFill>
                      <a:prstDash val="solid"/>
                      <a:round/>
                      <a:headEnd type="none" w="sm" len="sm"/>
                      <a:tailEnd type="none" w="sm" len="sm"/>
                    </a:lnB>
                  </a:tcPr>
                </a:tc>
                <a:extLst>
                  <a:ext uri="{0D108BD9-81ED-4DB2-BD59-A6C34878D82A}">
                    <a16:rowId xmlns:a16="http://schemas.microsoft.com/office/drawing/2014/main" val="10002"/>
                  </a:ext>
                </a:extLst>
              </a:tr>
              <a:tr h="502550">
                <a:tc>
                  <a:txBody>
                    <a:bodyPr/>
                    <a:lstStyle/>
                    <a:p>
                      <a:pPr marL="0" lvl="0" indent="0" algn="l" rtl="0">
                        <a:lnSpc>
                          <a:spcPct val="150000"/>
                        </a:lnSpc>
                        <a:spcBef>
                          <a:spcPts val="0"/>
                        </a:spcBef>
                        <a:spcAft>
                          <a:spcPts val="0"/>
                        </a:spcAft>
                        <a:buClr>
                          <a:schemeClr val="dk1"/>
                        </a:buClr>
                        <a:buSzPts val="1600"/>
                        <a:buFont typeface="Arial"/>
                        <a:buNone/>
                      </a:pPr>
                      <a:r>
                        <a:rPr lang="en-US" sz="1800" b="1" dirty="0">
                          <a:solidFill>
                            <a:srgbClr val="C00000"/>
                          </a:solidFill>
                          <a:latin typeface="Segoe UI" panose="020B0502040204020203" pitchFamily="34" charset="0"/>
                          <a:cs typeface="Segoe UI" panose="020B0502040204020203" pitchFamily="34" charset="0"/>
                        </a:rPr>
                        <a:t>04  </a:t>
                      </a:r>
                      <a:r>
                        <a:rPr lang="en-US" sz="1800" b="1" dirty="0">
                          <a:solidFill>
                            <a:schemeClr val="dk1"/>
                          </a:solidFill>
                          <a:latin typeface="Segoe UI" panose="020B0502040204020203" pitchFamily="34" charset="0"/>
                          <a:cs typeface="Segoe UI" panose="020B0502040204020203" pitchFamily="34" charset="0"/>
                        </a:rPr>
                        <a:t>SORT ALGORITHM</a:t>
                      </a:r>
                      <a:endParaRPr sz="1800" b="1" dirty="0">
                        <a:solidFill>
                          <a:srgbClr val="C00000"/>
                        </a:solidFill>
                        <a:latin typeface="Segoe UI" panose="020B0502040204020203" pitchFamily="34" charset="0"/>
                        <a:cs typeface="Segoe UI" panose="020B0502040204020203" pitchFamily="34" charset="0"/>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C00000"/>
                      </a:solidFill>
                      <a:prstDash val="solid"/>
                      <a:round/>
                      <a:headEnd type="none" w="sm" len="sm"/>
                      <a:tailEnd type="none" w="sm" len="sm"/>
                    </a:lnT>
                    <a:lnB w="12225" cap="flat" cmpd="sng">
                      <a:solidFill>
                        <a:srgbClr val="C00000"/>
                      </a:solidFill>
                      <a:prstDash val="solid"/>
                      <a:round/>
                      <a:headEnd type="none" w="sm" len="sm"/>
                      <a:tailEnd type="none" w="sm" len="sm"/>
                    </a:lnB>
                  </a:tcPr>
                </a:tc>
                <a:extLst>
                  <a:ext uri="{0D108BD9-81ED-4DB2-BD59-A6C34878D82A}">
                    <a16:rowId xmlns:a16="http://schemas.microsoft.com/office/drawing/2014/main" val="10003"/>
                  </a:ext>
                </a:extLst>
              </a:tr>
              <a:tr h="502550">
                <a:tc>
                  <a:txBody>
                    <a:bodyPr/>
                    <a:lstStyle/>
                    <a:p>
                      <a:pPr marL="0" marR="0" lvl="0" indent="0" algn="l" defTabSz="914400" rtl="0" eaLnBrk="1" fontAlgn="auto" latinLnBrk="0" hangingPunct="1">
                        <a:lnSpc>
                          <a:spcPct val="150000"/>
                        </a:lnSpc>
                        <a:spcBef>
                          <a:spcPts val="0"/>
                        </a:spcBef>
                        <a:spcAft>
                          <a:spcPts val="0"/>
                        </a:spcAft>
                        <a:buClr>
                          <a:schemeClr val="dk1"/>
                        </a:buClr>
                        <a:buSzPts val="1600"/>
                        <a:buFont typeface="Arial"/>
                        <a:buNone/>
                        <a:tabLst/>
                        <a:defRPr/>
                      </a:pPr>
                      <a:r>
                        <a:rPr lang="en-US" sz="1800" b="1" dirty="0">
                          <a:solidFill>
                            <a:srgbClr val="C00000"/>
                          </a:solidFill>
                          <a:latin typeface="Segoe UI" panose="020B0502040204020203" pitchFamily="34" charset="0"/>
                          <a:cs typeface="Segoe UI" panose="020B0502040204020203" pitchFamily="34" charset="0"/>
                        </a:rPr>
                        <a:t>05  </a:t>
                      </a:r>
                      <a:r>
                        <a:rPr lang="en-US" sz="1800" b="1" dirty="0">
                          <a:solidFill>
                            <a:schemeClr val="dk1"/>
                          </a:solidFill>
                          <a:latin typeface="Segoe UI" panose="020B0502040204020203" pitchFamily="34" charset="0"/>
                          <a:cs typeface="Segoe UI" panose="020B0502040204020203" pitchFamily="34" charset="0"/>
                        </a:rPr>
                        <a:t>DEMO CODE</a:t>
                      </a:r>
                      <a:endParaRPr lang="en-US" sz="1800" b="1" dirty="0">
                        <a:solidFill>
                          <a:srgbClr val="C00000"/>
                        </a:solidFill>
                        <a:latin typeface="Segoe UI" panose="020B0502040204020203" pitchFamily="34" charset="0"/>
                        <a:cs typeface="Segoe UI" panose="020B0502040204020203" pitchFamily="34" charset="0"/>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C00000"/>
                      </a:solidFill>
                      <a:prstDash val="solid"/>
                      <a:round/>
                      <a:headEnd type="none" w="sm" len="sm"/>
                      <a:tailEnd type="none" w="sm" len="sm"/>
                    </a:lnT>
                    <a:lnB w="12225" cap="flat" cmpd="sng">
                      <a:solidFill>
                        <a:srgbClr val="C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82" name="Google Shape;82;p15"/>
          <p:cNvPicPr preferRelativeResize="0"/>
          <p:nvPr/>
        </p:nvPicPr>
        <p:blipFill rotWithShape="1">
          <a:blip r:embed="rId5">
            <a:alphaModFix/>
          </a:blip>
          <a:srcRect/>
          <a:stretch/>
        </p:blipFill>
        <p:spPr>
          <a:xfrm>
            <a:off x="780120" y="1195200"/>
            <a:ext cx="3462840" cy="2220480"/>
          </a:xfrm>
          <a:prstGeom prst="rect">
            <a:avLst/>
          </a:prstGeom>
          <a:noFill/>
          <a:ln>
            <a:noFill/>
          </a:ln>
        </p:spPr>
      </p:pic>
      <p:sp>
        <p:nvSpPr>
          <p:cNvPr id="83" name="Google Shape;83;p15"/>
          <p:cNvSpPr/>
          <p:nvPr/>
        </p:nvSpPr>
        <p:spPr>
          <a:xfrm>
            <a:off x="1233720" y="2047320"/>
            <a:ext cx="2877120" cy="639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FFF"/>
                </a:solidFill>
                <a:latin typeface="FS PF BeauSans Pro Bold (Headings)"/>
                <a:sym typeface="Arial"/>
              </a:rPr>
              <a:t>AGENDA</a:t>
            </a:r>
            <a:endParaRPr sz="3600" b="0" i="0" u="none" strike="noStrike" cap="none" dirty="0">
              <a:solidFill>
                <a:srgbClr val="000000"/>
              </a:solidFill>
              <a:latin typeface="FS PF BeauSans Pro Bold (Headings)"/>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90" name="Google Shape;90;p16"/>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Segoe UI" panose="020B0502040204020203" pitchFamily="34" charset="0"/>
                <a:cs typeface="Segoe UI" panose="020B0502040204020203" pitchFamily="34" charset="0"/>
              </a:rPr>
              <a:t>1.</a:t>
            </a:r>
            <a:r>
              <a:rPr lang="en-US" sz="2000" b="1" i="0" u="none" strike="noStrike" cap="none" dirty="0">
                <a:solidFill>
                  <a:srgbClr val="000000"/>
                </a:solidFill>
                <a:latin typeface="Segoe UI" panose="020B0502040204020203" pitchFamily="34" charset="0"/>
                <a:cs typeface="Segoe UI" panose="020B0502040204020203" pitchFamily="34" charset="0"/>
                <a:sym typeface="Arial"/>
              </a:rPr>
              <a:t> </a:t>
            </a:r>
            <a:r>
              <a:rPr lang="en-US" sz="2000" b="1" u="none" strike="noStrike" cap="none" dirty="0">
                <a:solidFill>
                  <a:srgbClr val="000000"/>
                </a:solidFill>
                <a:latin typeface="Segoe UI" panose="020B0502040204020203" pitchFamily="34" charset="0"/>
                <a:cs typeface="Segoe UI" panose="020B0502040204020203" pitchFamily="34" charset="0"/>
                <a:sym typeface="Arial"/>
              </a:rPr>
              <a:t>INTRODUCTION</a:t>
            </a:r>
            <a:endParaRPr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91" name="Google Shape;91;p16"/>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92" name="Google Shape;92;p16"/>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www.viettel.com.vn</a:t>
            </a:r>
            <a:endParaRPr sz="1100" b="0" i="0" u="none" strike="noStrike" cap="none">
              <a:solidFill>
                <a:srgbClr val="000000"/>
              </a:solidFill>
              <a:latin typeface="Arial"/>
              <a:ea typeface="Arial"/>
              <a:cs typeface="Arial"/>
              <a:sym typeface="Arial"/>
            </a:endParaRPr>
          </a:p>
        </p:txBody>
      </p:sp>
      <p:pic>
        <p:nvPicPr>
          <p:cNvPr id="93" name="Google Shape;93;p16"/>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94" name="Google Shape;94;p16"/>
          <p:cNvSpPr/>
          <p:nvPr/>
        </p:nvSpPr>
        <p:spPr>
          <a:xfrm>
            <a:off x="641525" y="1048675"/>
            <a:ext cx="3788400" cy="3740100"/>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 Be a classic research direction in the field of computer</a:t>
            </a:r>
          </a:p>
          <a:p>
            <a:pPr marL="457200" marR="0" lvl="0"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 Aims at estimating bounding boxes and the identities of objects in videos</a:t>
            </a:r>
            <a:endParaRPr sz="1600" dirty="0">
              <a:latin typeface="Segoe UI" panose="020B0502040204020203" pitchFamily="34" charset="0"/>
              <a:ea typeface="Calibri"/>
              <a:cs typeface="Segoe UI" panose="020B0502040204020203" pitchFamily="34" charset="0"/>
              <a:sym typeface="Calibri"/>
            </a:endParaRPr>
          </a:p>
          <a:p>
            <a:pPr marL="457200" marR="0" lvl="0"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Real-world applications:</a:t>
            </a:r>
            <a:endParaRPr sz="1600" dirty="0">
              <a:latin typeface="Segoe UI" panose="020B0502040204020203" pitchFamily="34" charset="0"/>
              <a:ea typeface="Calibri"/>
              <a:cs typeface="Segoe UI" panose="020B0502040204020203" pitchFamily="34" charset="0"/>
              <a:sym typeface="Calibri"/>
            </a:endParaRPr>
          </a:p>
          <a:p>
            <a:pPr marL="914400" lvl="1" indent="-330200" algn="just" rtl="0">
              <a:spcBef>
                <a:spcPts val="0"/>
              </a:spcBef>
              <a:spcAft>
                <a:spcPts val="0"/>
              </a:spcAft>
              <a:buClr>
                <a:schemeClr val="dk1"/>
              </a:buClr>
              <a:buSzPts val="1600"/>
              <a:buFont typeface="Calibri"/>
              <a:buChar char="○"/>
            </a:pPr>
            <a:r>
              <a:rPr lang="en-US" sz="1600" dirty="0">
                <a:solidFill>
                  <a:schemeClr val="dk1"/>
                </a:solidFill>
                <a:latin typeface="Segoe UI" panose="020B0502040204020203" pitchFamily="34" charset="0"/>
                <a:ea typeface="Calibri"/>
                <a:cs typeface="Segoe UI" panose="020B0502040204020203" pitchFamily="34" charset="0"/>
                <a:sym typeface="Calibri"/>
              </a:rPr>
              <a:t>Surveillance</a:t>
            </a:r>
            <a:endParaRPr sz="1600" dirty="0">
              <a:solidFill>
                <a:schemeClr val="dk1"/>
              </a:solidFill>
              <a:latin typeface="Segoe UI" panose="020B0502040204020203" pitchFamily="34" charset="0"/>
              <a:ea typeface="Calibri"/>
              <a:cs typeface="Segoe UI" panose="020B0502040204020203" pitchFamily="34" charset="0"/>
              <a:sym typeface="Calibri"/>
            </a:endParaRPr>
          </a:p>
          <a:p>
            <a:pPr marL="914400" lvl="1" indent="-330200" algn="just" rtl="0">
              <a:spcBef>
                <a:spcPts val="0"/>
              </a:spcBef>
              <a:spcAft>
                <a:spcPts val="0"/>
              </a:spcAft>
              <a:buClr>
                <a:schemeClr val="dk1"/>
              </a:buClr>
              <a:buSzPts val="1600"/>
              <a:buFont typeface="Calibri"/>
              <a:buChar char="○"/>
            </a:pPr>
            <a:r>
              <a:rPr lang="en-US" sz="1600" dirty="0">
                <a:solidFill>
                  <a:schemeClr val="dk1"/>
                </a:solidFill>
                <a:latin typeface="Segoe UI" panose="020B0502040204020203" pitchFamily="34" charset="0"/>
                <a:ea typeface="Calibri"/>
                <a:cs typeface="Segoe UI" panose="020B0502040204020203" pitchFamily="34" charset="0"/>
                <a:sym typeface="Calibri"/>
              </a:rPr>
              <a:t>Retail</a:t>
            </a:r>
            <a:endParaRPr sz="1600" dirty="0">
              <a:solidFill>
                <a:schemeClr val="dk1"/>
              </a:solidFill>
              <a:latin typeface="Segoe UI" panose="020B0502040204020203" pitchFamily="34" charset="0"/>
              <a:ea typeface="Calibri"/>
              <a:cs typeface="Segoe UI" panose="020B0502040204020203" pitchFamily="34" charset="0"/>
              <a:sym typeface="Calibri"/>
            </a:endParaRPr>
          </a:p>
          <a:p>
            <a:pPr marL="914400" lvl="1" indent="-330200" algn="l" rtl="0">
              <a:spcBef>
                <a:spcPts val="0"/>
              </a:spcBef>
              <a:spcAft>
                <a:spcPts val="0"/>
              </a:spcAft>
              <a:buClr>
                <a:schemeClr val="dk1"/>
              </a:buClr>
              <a:buSzPts val="1600"/>
              <a:buFont typeface="Calibri"/>
              <a:buChar char="○"/>
            </a:pPr>
            <a:r>
              <a:rPr lang="en-US" sz="1600" dirty="0">
                <a:solidFill>
                  <a:schemeClr val="dk1"/>
                </a:solidFill>
                <a:latin typeface="Segoe UI" panose="020B0502040204020203" pitchFamily="34" charset="0"/>
                <a:ea typeface="Calibri"/>
                <a:cs typeface="Segoe UI" panose="020B0502040204020203" pitchFamily="34" charset="0"/>
                <a:sym typeface="Calibri"/>
              </a:rPr>
              <a:t>Autonomous Vehicles</a:t>
            </a:r>
            <a:endParaRPr sz="1600" dirty="0">
              <a:solidFill>
                <a:schemeClr val="dk1"/>
              </a:solidFill>
              <a:latin typeface="Segoe UI" panose="020B0502040204020203" pitchFamily="34" charset="0"/>
              <a:ea typeface="Calibri"/>
              <a:cs typeface="Segoe UI" panose="020B0502040204020203" pitchFamily="34" charset="0"/>
              <a:sym typeface="Calibri"/>
            </a:endParaRPr>
          </a:p>
          <a:p>
            <a:pPr marL="914400" lvl="1" indent="-330200" algn="just" rtl="0">
              <a:spcBef>
                <a:spcPts val="0"/>
              </a:spcBef>
              <a:spcAft>
                <a:spcPts val="0"/>
              </a:spcAft>
              <a:buClr>
                <a:schemeClr val="dk1"/>
              </a:buClr>
              <a:buSzPts val="1600"/>
              <a:buFont typeface="Calibri"/>
              <a:buChar char="○"/>
            </a:pPr>
            <a:r>
              <a:rPr lang="en-US" sz="1600" dirty="0">
                <a:solidFill>
                  <a:schemeClr val="dk1"/>
                </a:solidFill>
                <a:latin typeface="Segoe UI" panose="020B0502040204020203" pitchFamily="34" charset="0"/>
                <a:ea typeface="Calibri"/>
                <a:cs typeface="Segoe UI" panose="020B0502040204020203" pitchFamily="34" charset="0"/>
                <a:sym typeface="Calibri"/>
              </a:rPr>
              <a:t>Smart Traffic</a:t>
            </a:r>
            <a:endParaRPr sz="1600" dirty="0">
              <a:solidFill>
                <a:schemeClr val="dk1"/>
              </a:solidFill>
              <a:latin typeface="Segoe UI" panose="020B0502040204020203" pitchFamily="34" charset="0"/>
              <a:ea typeface="Calibri"/>
              <a:cs typeface="Segoe UI" panose="020B0502040204020203" pitchFamily="34" charset="0"/>
              <a:sym typeface="Calibri"/>
            </a:endParaRPr>
          </a:p>
          <a:p>
            <a:pPr marL="914400" marR="0" lvl="0" indent="0" algn="just" rtl="0">
              <a:lnSpc>
                <a:spcPct val="100000"/>
              </a:lnSpc>
              <a:spcBef>
                <a:spcPts val="0"/>
              </a:spcBef>
              <a:spcAft>
                <a:spcPts val="0"/>
              </a:spcAft>
              <a:buNone/>
            </a:pPr>
            <a:endParaRPr sz="1600" dirty="0">
              <a:latin typeface="Segoe UI" panose="020B0502040204020203" pitchFamily="34" charset="0"/>
              <a:ea typeface="Calibri"/>
              <a:cs typeface="Segoe UI" panose="020B0502040204020203" pitchFamily="34" charset="0"/>
              <a:sym typeface="Calibri"/>
            </a:endParaRPr>
          </a:p>
        </p:txBody>
      </p:sp>
      <p:pic>
        <p:nvPicPr>
          <p:cNvPr id="95" name="Google Shape;95;p16"/>
          <p:cNvPicPr preferRelativeResize="0"/>
          <p:nvPr/>
        </p:nvPicPr>
        <p:blipFill>
          <a:blip r:embed="rId6">
            <a:alphaModFix/>
          </a:blip>
          <a:stretch>
            <a:fillRect/>
          </a:stretch>
        </p:blipFill>
        <p:spPr>
          <a:xfrm>
            <a:off x="4763150" y="1048675"/>
            <a:ext cx="4191575" cy="3280375"/>
          </a:xfrm>
          <a:prstGeom prst="rect">
            <a:avLst/>
          </a:prstGeom>
          <a:noFill/>
          <a:ln>
            <a:noFill/>
          </a:ln>
        </p:spPr>
      </p:pic>
      <p:sp>
        <p:nvSpPr>
          <p:cNvPr id="96" name="Google Shape;96;p16"/>
          <p:cNvSpPr txBox="1"/>
          <p:nvPr/>
        </p:nvSpPr>
        <p:spPr>
          <a:xfrm>
            <a:off x="5135975" y="4203125"/>
            <a:ext cx="36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Fig 1. Example of Object Tracking [1]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47" name="Google Shape;147;p21"/>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Segoe UI" panose="020B0502040204020203" pitchFamily="34" charset="0"/>
                <a:cs typeface="Segoe UI" panose="020B0502040204020203" pitchFamily="34" charset="0"/>
              </a:rPr>
              <a:t>1.</a:t>
            </a:r>
            <a:r>
              <a:rPr lang="en-US" sz="2000" b="1" i="0" u="none" strike="noStrike" cap="none" dirty="0">
                <a:solidFill>
                  <a:srgbClr val="000000"/>
                </a:solidFill>
                <a:latin typeface="Segoe UI" panose="020B0502040204020203" pitchFamily="34" charset="0"/>
                <a:cs typeface="Segoe UI" panose="020B0502040204020203" pitchFamily="34" charset="0"/>
                <a:sym typeface="Arial"/>
              </a:rPr>
              <a:t> </a:t>
            </a:r>
            <a:r>
              <a:rPr lang="en-US" sz="2000" b="1" u="none" strike="noStrike" cap="none" dirty="0">
                <a:solidFill>
                  <a:srgbClr val="000000"/>
                </a:solidFill>
                <a:latin typeface="Segoe UI" panose="020B0502040204020203" pitchFamily="34" charset="0"/>
                <a:cs typeface="Segoe UI" panose="020B0502040204020203" pitchFamily="34" charset="0"/>
                <a:sym typeface="Arial"/>
              </a:rPr>
              <a:t>INTRODUCTION</a:t>
            </a:r>
            <a:endParaRPr lang="en-US"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148" name="Google Shape;148;p21"/>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49" name="Google Shape;149;p21"/>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www.viettel.com.vn</a:t>
            </a:r>
            <a:endParaRPr sz="1100" b="0" i="0" u="none" strike="noStrike" cap="none">
              <a:solidFill>
                <a:srgbClr val="000000"/>
              </a:solidFill>
              <a:latin typeface="Arial"/>
              <a:ea typeface="Arial"/>
              <a:cs typeface="Arial"/>
              <a:sym typeface="Arial"/>
            </a:endParaRPr>
          </a:p>
        </p:txBody>
      </p:sp>
      <p:pic>
        <p:nvPicPr>
          <p:cNvPr id="150" name="Google Shape;150;p21"/>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51" name="Google Shape;151;p21"/>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There are multiple tracking challenges</a:t>
            </a:r>
          </a:p>
          <a:p>
            <a:pPr marL="457200" marR="0" lvl="0" indent="-330200" algn="just" rtl="0">
              <a:lnSpc>
                <a:spcPct val="100000"/>
              </a:lnSpc>
              <a:spcBef>
                <a:spcPts val="0"/>
              </a:spcBef>
              <a:spcAft>
                <a:spcPts val="0"/>
              </a:spcAft>
              <a:buSzPts val="1600"/>
              <a:buFont typeface="Calibri"/>
              <a:buChar char="●"/>
            </a:pPr>
            <a:r>
              <a:rPr lang="vi-VN" sz="1600" dirty="0">
                <a:latin typeface="Segoe UI" panose="020B0502040204020203" pitchFamily="34" charset="0"/>
                <a:ea typeface="Calibri"/>
                <a:cs typeface="Segoe UI" panose="020B0502040204020203" pitchFamily="34" charset="0"/>
                <a:sym typeface="Calibri"/>
              </a:rPr>
              <a:t>Wu et al</a:t>
            </a:r>
            <a:r>
              <a:rPr lang="en-US" sz="1600" dirty="0">
                <a:latin typeface="Segoe UI" panose="020B0502040204020203" pitchFamily="34" charset="0"/>
                <a:ea typeface="Calibri"/>
                <a:cs typeface="Segoe UI" panose="020B0502040204020203" pitchFamily="34" charset="0"/>
                <a:sym typeface="Calibri"/>
              </a:rPr>
              <a:t> [2] divided the challenges existing into 11 categories:</a:t>
            </a:r>
            <a:endParaRPr lang="vi-VN" sz="1600" dirty="0">
              <a:latin typeface="Segoe UI" panose="020B0502040204020203" pitchFamily="34" charset="0"/>
              <a:ea typeface="Calibri"/>
              <a:cs typeface="Segoe UI" panose="020B0502040204020203" pitchFamily="34" charset="0"/>
              <a:sym typeface="Calibri"/>
            </a:endParaRPr>
          </a:p>
        </p:txBody>
      </p:sp>
      <p:graphicFrame>
        <p:nvGraphicFramePr>
          <p:cNvPr id="2" name="Table 1">
            <a:extLst>
              <a:ext uri="{FF2B5EF4-FFF2-40B4-BE49-F238E27FC236}">
                <a16:creationId xmlns:a16="http://schemas.microsoft.com/office/drawing/2014/main" id="{799B8D3B-2EEB-5EB5-34CD-CF39E52ED19E}"/>
              </a:ext>
            </a:extLst>
          </p:cNvPr>
          <p:cNvGraphicFramePr>
            <a:graphicFrameLocks noGrp="1"/>
          </p:cNvGraphicFramePr>
          <p:nvPr>
            <p:extLst>
              <p:ext uri="{D42A27DB-BD31-4B8C-83A1-F6EECF244321}">
                <p14:modId xmlns:p14="http://schemas.microsoft.com/office/powerpoint/2010/main" val="3052240284"/>
              </p:ext>
            </p:extLst>
          </p:nvPr>
        </p:nvGraphicFramePr>
        <p:xfrm>
          <a:off x="533400" y="1741110"/>
          <a:ext cx="6819900" cy="1554480"/>
        </p:xfrm>
        <a:graphic>
          <a:graphicData uri="http://schemas.openxmlformats.org/drawingml/2006/table">
            <a:tbl>
              <a:tblPr firstRow="1" bandRow="1">
                <a:tableStyleId>{4E56F469-51DA-41BB-99AF-148C36520CAC}</a:tableStyleId>
              </a:tblPr>
              <a:tblGrid>
                <a:gridCol w="3409950">
                  <a:extLst>
                    <a:ext uri="{9D8B030D-6E8A-4147-A177-3AD203B41FA5}">
                      <a16:colId xmlns:a16="http://schemas.microsoft.com/office/drawing/2014/main" val="62991786"/>
                    </a:ext>
                  </a:extLst>
                </a:gridCol>
                <a:gridCol w="3409950">
                  <a:extLst>
                    <a:ext uri="{9D8B030D-6E8A-4147-A177-3AD203B41FA5}">
                      <a16:colId xmlns:a16="http://schemas.microsoft.com/office/drawing/2014/main" val="2187543309"/>
                    </a:ext>
                  </a:extLst>
                </a:gridCol>
              </a:tblGrid>
              <a:tr h="370840">
                <a:tc>
                  <a:txBody>
                    <a:bodyPr/>
                    <a:lstStyle/>
                    <a:p>
                      <a:pPr marL="914400" marR="0" lvl="1"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cs typeface="Segoe UI" panose="020B0502040204020203" pitchFamily="34" charset="0"/>
                        </a:rPr>
                        <a:t>Background Clutter</a:t>
                      </a:r>
                      <a:endParaRPr lang="en-US" sz="1600" dirty="0">
                        <a:latin typeface="Segoe UI" panose="020B0502040204020203" pitchFamily="34" charset="0"/>
                        <a:ea typeface="Calibri"/>
                        <a:cs typeface="Segoe UI" panose="020B0502040204020203" pitchFamily="34" charset="0"/>
                        <a:sym typeface="Calibri"/>
                      </a:endParaRPr>
                    </a:p>
                    <a:p>
                      <a:pPr marL="914400" marR="0" lvl="1"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Illumination Variation</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dirty="0">
                          <a:latin typeface="Segoe UI" panose="020B0502040204020203" pitchFamily="34" charset="0"/>
                          <a:ea typeface="Calibri"/>
                          <a:cs typeface="Segoe UI" panose="020B0502040204020203" pitchFamily="34" charset="0"/>
                          <a:sym typeface="Calibri"/>
                        </a:rPr>
                        <a:t>Occlusion</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b="0" i="0" u="none" strike="noStrike" cap="none" dirty="0">
                          <a:solidFill>
                            <a:srgbClr val="000000"/>
                          </a:solidFill>
                          <a:latin typeface="Segoe UI" panose="020B0502040204020203" pitchFamily="34" charset="0"/>
                          <a:ea typeface="Calibri"/>
                          <a:cs typeface="Segoe UI" panose="020B0502040204020203" pitchFamily="34" charset="0"/>
                          <a:sym typeface="Calibri"/>
                        </a:rPr>
                        <a:t>Scale Variation</a:t>
                      </a:r>
                      <a:endParaRPr lang="en-US" sz="1600" dirty="0">
                        <a:latin typeface="Segoe UI" panose="020B0502040204020203" pitchFamily="34" charset="0"/>
                        <a:ea typeface="Calibri"/>
                        <a:cs typeface="Segoe UI" panose="020B0502040204020203" pitchFamily="34" charset="0"/>
                        <a:sym typeface="Calibri"/>
                      </a:endParaRP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dirty="0">
                          <a:latin typeface="Segoe UI" panose="020B0502040204020203" pitchFamily="34" charset="0"/>
                          <a:ea typeface="Calibri"/>
                          <a:cs typeface="Segoe UI" panose="020B0502040204020203" pitchFamily="34" charset="0"/>
                          <a:sym typeface="Calibri"/>
                        </a:rPr>
                        <a:t>Deformation</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dirty="0">
                          <a:latin typeface="Segoe UI" panose="020B0502040204020203" pitchFamily="34" charset="0"/>
                          <a:ea typeface="Calibri"/>
                          <a:cs typeface="Segoe UI" panose="020B0502040204020203" pitchFamily="34" charset="0"/>
                          <a:sym typeface="Calibri"/>
                        </a:rPr>
                        <a:t>Motion Blur</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914400" marR="0" lvl="1"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In-Plane Rotation</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dirty="0">
                          <a:latin typeface="Segoe UI" panose="020B0502040204020203" pitchFamily="34" charset="0"/>
                          <a:ea typeface="Calibri"/>
                          <a:cs typeface="Segoe UI" panose="020B0502040204020203" pitchFamily="34" charset="0"/>
                          <a:sym typeface="Calibri"/>
                        </a:rPr>
                        <a:t>Out-of-Plane Rotation</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dirty="0">
                          <a:latin typeface="Segoe UI" panose="020B0502040204020203" pitchFamily="34" charset="0"/>
                          <a:ea typeface="Calibri"/>
                          <a:cs typeface="Segoe UI" panose="020B0502040204020203" pitchFamily="34" charset="0"/>
                          <a:sym typeface="Calibri"/>
                        </a:rPr>
                        <a:t>Out-of-View</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dirty="0">
                          <a:latin typeface="Segoe UI" panose="020B0502040204020203" pitchFamily="34" charset="0"/>
                          <a:ea typeface="Calibri"/>
                          <a:cs typeface="Segoe UI" panose="020B0502040204020203" pitchFamily="34" charset="0"/>
                          <a:sym typeface="Calibri"/>
                        </a:rPr>
                        <a:t>Low Resolution</a:t>
                      </a:r>
                    </a:p>
                    <a:p>
                      <a:pPr marL="914400" marR="0" lvl="1"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lang="en-US" sz="1600" b="0" i="0" u="none" strike="noStrike" cap="none" dirty="0">
                          <a:solidFill>
                            <a:srgbClr val="000000"/>
                          </a:solidFill>
                          <a:latin typeface="Segoe UI" panose="020B0502040204020203" pitchFamily="34" charset="0"/>
                          <a:ea typeface="Calibri"/>
                          <a:cs typeface="Segoe UI" panose="020B0502040204020203" pitchFamily="34" charset="0"/>
                          <a:sym typeface="Calibri"/>
                        </a:rPr>
                        <a:t>Fast Motion</a:t>
                      </a:r>
                    </a:p>
                    <a:p>
                      <a:pPr marL="584200" marR="0" lvl="1" indent="0" algn="just" rtl="0">
                        <a:lnSpc>
                          <a:spcPct val="100000"/>
                        </a:lnSpc>
                        <a:spcBef>
                          <a:spcPts val="0"/>
                        </a:spcBef>
                        <a:spcAft>
                          <a:spcPts val="0"/>
                        </a:spcAft>
                        <a:buSzPts val="1600"/>
                        <a:buFont typeface="Calibri"/>
                        <a:buNone/>
                      </a:pPr>
                      <a:endParaRPr lang="en-US" sz="1600" dirty="0">
                        <a:latin typeface="Segoe UI" panose="020B0502040204020203" pitchFamily="34" charset="0"/>
                        <a:ea typeface="Calibri"/>
                        <a:cs typeface="Segoe UI" panose="020B0502040204020203" pitchFamily="34" charset="0"/>
                        <a:sym typeface="Calibri"/>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8753284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2"/>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58" name="Google Shape;158;p22"/>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Segoe UI" panose="020B0502040204020203" pitchFamily="34" charset="0"/>
                <a:cs typeface="Segoe UI" panose="020B0502040204020203" pitchFamily="34" charset="0"/>
              </a:rPr>
              <a:t>1.</a:t>
            </a:r>
            <a:r>
              <a:rPr lang="en-US" sz="2000" b="1" i="0" u="none" strike="noStrike" cap="none" dirty="0">
                <a:solidFill>
                  <a:srgbClr val="000000"/>
                </a:solidFill>
                <a:latin typeface="Segoe UI" panose="020B0502040204020203" pitchFamily="34" charset="0"/>
                <a:cs typeface="Segoe UI" panose="020B0502040204020203" pitchFamily="34" charset="0"/>
                <a:sym typeface="Arial"/>
              </a:rPr>
              <a:t> </a:t>
            </a:r>
            <a:r>
              <a:rPr lang="en-US" sz="2000" b="1" u="none" strike="noStrike" cap="none" dirty="0">
                <a:solidFill>
                  <a:srgbClr val="000000"/>
                </a:solidFill>
                <a:latin typeface="Segoe UI" panose="020B0502040204020203" pitchFamily="34" charset="0"/>
                <a:cs typeface="Segoe UI" panose="020B0502040204020203" pitchFamily="34" charset="0"/>
                <a:sym typeface="Arial"/>
              </a:rPr>
              <a:t>INTRODUCTION</a:t>
            </a:r>
            <a:endParaRPr lang="en-US"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159" name="Google Shape;159;p22"/>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60" name="Google Shape;160;p22"/>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61" name="Google Shape;161;p22"/>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62" name="Google Shape;162;p22"/>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457200" marR="0" lvl="0" indent="0" algn="just" rtl="0">
              <a:lnSpc>
                <a:spcPct val="100000"/>
              </a:lnSpc>
              <a:spcBef>
                <a:spcPts val="0"/>
              </a:spcBef>
              <a:spcAft>
                <a:spcPts val="0"/>
              </a:spcAft>
              <a:buNone/>
            </a:pPr>
            <a:endParaRPr sz="1600">
              <a:latin typeface="Segoe UI" panose="020B0502040204020203" pitchFamily="34" charset="0"/>
              <a:ea typeface="Calibri"/>
              <a:cs typeface="Segoe UI" panose="020B0502040204020203" pitchFamily="34" charset="0"/>
              <a:sym typeface="Calibri"/>
            </a:endParaRPr>
          </a:p>
        </p:txBody>
      </p:sp>
      <p:pic>
        <p:nvPicPr>
          <p:cNvPr id="163" name="Google Shape;163;p22"/>
          <p:cNvPicPr preferRelativeResize="0"/>
          <p:nvPr/>
        </p:nvPicPr>
        <p:blipFill>
          <a:blip r:embed="rId6">
            <a:alphaModFix/>
          </a:blip>
          <a:stretch>
            <a:fillRect/>
          </a:stretch>
        </p:blipFill>
        <p:spPr>
          <a:xfrm>
            <a:off x="666571" y="1088089"/>
            <a:ext cx="3552608" cy="2967325"/>
          </a:xfrm>
          <a:prstGeom prst="rect">
            <a:avLst/>
          </a:prstGeom>
          <a:noFill/>
          <a:ln>
            <a:noFill/>
          </a:ln>
        </p:spPr>
      </p:pic>
      <p:pic>
        <p:nvPicPr>
          <p:cNvPr id="164" name="Google Shape;164;p22"/>
          <p:cNvPicPr preferRelativeResize="0"/>
          <p:nvPr/>
        </p:nvPicPr>
        <p:blipFill>
          <a:blip r:embed="rId7">
            <a:alphaModFix/>
          </a:blip>
          <a:stretch>
            <a:fillRect/>
          </a:stretch>
        </p:blipFill>
        <p:spPr>
          <a:xfrm>
            <a:off x="4924824" y="1088089"/>
            <a:ext cx="3386508" cy="2967325"/>
          </a:xfrm>
          <a:prstGeom prst="rect">
            <a:avLst/>
          </a:prstGeom>
          <a:noFill/>
          <a:ln>
            <a:noFill/>
          </a:ln>
        </p:spPr>
      </p:pic>
      <p:sp>
        <p:nvSpPr>
          <p:cNvPr id="165" name="Google Shape;165;p22"/>
          <p:cNvSpPr txBox="1"/>
          <p:nvPr/>
        </p:nvSpPr>
        <p:spPr>
          <a:xfrm>
            <a:off x="641520" y="4129275"/>
            <a:ext cx="3577656"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Segoe UI" panose="020B0502040204020203" pitchFamily="34" charset="0"/>
                <a:cs typeface="Segoe UI" panose="020B0502040204020203" pitchFamily="34" charset="0"/>
              </a:rPr>
              <a:t>Fig 2. Example of Background Clutter [3]</a:t>
            </a:r>
            <a:endParaRPr dirty="0">
              <a:latin typeface="Segoe UI" panose="020B0502040204020203" pitchFamily="34" charset="0"/>
              <a:cs typeface="Segoe UI" panose="020B0502040204020203" pitchFamily="34" charset="0"/>
            </a:endParaRPr>
          </a:p>
        </p:txBody>
      </p:sp>
      <p:sp>
        <p:nvSpPr>
          <p:cNvPr id="166" name="Google Shape;166;p22"/>
          <p:cNvSpPr txBox="1"/>
          <p:nvPr/>
        </p:nvSpPr>
        <p:spPr>
          <a:xfrm>
            <a:off x="4924824" y="4129275"/>
            <a:ext cx="3511809"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Segoe UI" panose="020B0502040204020203" pitchFamily="34" charset="0"/>
                <a:cs typeface="Segoe UI" panose="020B0502040204020203" pitchFamily="34" charset="0"/>
              </a:rPr>
              <a:t>Fig 3. Example of Illumination Variation [3]</a:t>
            </a:r>
            <a:endParaRPr dirty="0">
              <a:latin typeface="Segoe UI" panose="020B0502040204020203" pitchFamily="34" charset="0"/>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3"/>
          <p:cNvPicPr preferRelativeResize="0"/>
          <p:nvPr/>
        </p:nvPicPr>
        <p:blipFill rotWithShape="1">
          <a:blip r:embed="rId3">
            <a:alphaModFix/>
          </a:blip>
          <a:srcRect/>
          <a:stretch/>
        </p:blipFill>
        <p:spPr>
          <a:xfrm>
            <a:off x="641520" y="271800"/>
            <a:ext cx="4121639" cy="639720"/>
          </a:xfrm>
          <a:prstGeom prst="rect">
            <a:avLst/>
          </a:prstGeom>
          <a:noFill/>
          <a:ln>
            <a:noFill/>
          </a:ln>
        </p:spPr>
      </p:pic>
      <p:sp>
        <p:nvSpPr>
          <p:cNvPr id="173" name="Google Shape;173;p23"/>
          <p:cNvSpPr/>
          <p:nvPr/>
        </p:nvSpPr>
        <p:spPr>
          <a:xfrm>
            <a:off x="891360" y="408600"/>
            <a:ext cx="378840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latin typeface="Segoe UI" panose="020B0502040204020203" pitchFamily="34" charset="0"/>
                <a:cs typeface="Segoe UI" panose="020B0502040204020203" pitchFamily="34" charset="0"/>
              </a:rPr>
              <a:t>1.</a:t>
            </a:r>
            <a:r>
              <a:rPr lang="en-US" sz="2000" b="1" i="0" u="none" strike="noStrike" cap="none" dirty="0">
                <a:solidFill>
                  <a:srgbClr val="000000"/>
                </a:solidFill>
                <a:latin typeface="Segoe UI" panose="020B0502040204020203" pitchFamily="34" charset="0"/>
                <a:cs typeface="Segoe UI" panose="020B0502040204020203" pitchFamily="34" charset="0"/>
                <a:sym typeface="Arial"/>
              </a:rPr>
              <a:t> </a:t>
            </a:r>
            <a:r>
              <a:rPr lang="en-US" sz="2000" b="1" u="none" strike="noStrike" cap="none" dirty="0">
                <a:solidFill>
                  <a:srgbClr val="000000"/>
                </a:solidFill>
                <a:latin typeface="Segoe UI" panose="020B0502040204020203" pitchFamily="34" charset="0"/>
                <a:cs typeface="Segoe UI" panose="020B0502040204020203" pitchFamily="34" charset="0"/>
                <a:sym typeface="Arial"/>
              </a:rPr>
              <a:t>INTRODUCTION</a:t>
            </a:r>
            <a:endParaRPr lang="en-US"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174" name="Google Shape;174;p23"/>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75" name="Google Shape;175;p23"/>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76" name="Google Shape;176;p23"/>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77" name="Google Shape;177;p23"/>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457200" marR="0" lvl="0" indent="0" algn="just" rtl="0">
              <a:lnSpc>
                <a:spcPct val="100000"/>
              </a:lnSpc>
              <a:spcBef>
                <a:spcPts val="0"/>
              </a:spcBef>
              <a:spcAft>
                <a:spcPts val="0"/>
              </a:spcAft>
              <a:buNone/>
            </a:pPr>
            <a:endParaRPr sz="1600">
              <a:latin typeface="Segoe UI" panose="020B0502040204020203" pitchFamily="34" charset="0"/>
              <a:ea typeface="Calibri"/>
              <a:cs typeface="Segoe UI" panose="020B0502040204020203" pitchFamily="34" charset="0"/>
              <a:sym typeface="Calibri"/>
            </a:endParaRPr>
          </a:p>
        </p:txBody>
      </p:sp>
      <p:sp>
        <p:nvSpPr>
          <p:cNvPr id="178" name="Google Shape;178;p23"/>
          <p:cNvSpPr txBox="1"/>
          <p:nvPr/>
        </p:nvSpPr>
        <p:spPr>
          <a:xfrm>
            <a:off x="578975" y="4129275"/>
            <a:ext cx="357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Segoe UI" panose="020B0502040204020203" pitchFamily="34" charset="0"/>
                <a:cs typeface="Segoe UI" panose="020B0502040204020203" pitchFamily="34" charset="0"/>
              </a:rPr>
              <a:t>Fig 4. Example of Occlusion [3]</a:t>
            </a:r>
            <a:endParaRPr dirty="0">
              <a:latin typeface="Segoe UI" panose="020B0502040204020203" pitchFamily="34" charset="0"/>
              <a:cs typeface="Segoe UI" panose="020B0502040204020203" pitchFamily="34" charset="0"/>
            </a:endParaRPr>
          </a:p>
        </p:txBody>
      </p:sp>
      <p:sp>
        <p:nvSpPr>
          <p:cNvPr id="179" name="Google Shape;179;p23"/>
          <p:cNvSpPr txBox="1"/>
          <p:nvPr/>
        </p:nvSpPr>
        <p:spPr>
          <a:xfrm>
            <a:off x="4882250" y="4113825"/>
            <a:ext cx="3579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Segoe UI" panose="020B0502040204020203" pitchFamily="34" charset="0"/>
                <a:cs typeface="Segoe UI" panose="020B0502040204020203" pitchFamily="34" charset="0"/>
              </a:rPr>
              <a:t>Fig 5. Example of </a:t>
            </a:r>
            <a:r>
              <a:rPr lang="en-US" sz="1600" dirty="0">
                <a:solidFill>
                  <a:schemeClr val="dk1"/>
                </a:solidFill>
                <a:latin typeface="Segoe UI" panose="020B0502040204020203" pitchFamily="34" charset="0"/>
                <a:ea typeface="Calibri"/>
                <a:cs typeface="Segoe UI" panose="020B0502040204020203" pitchFamily="34" charset="0"/>
                <a:sym typeface="Calibri"/>
              </a:rPr>
              <a:t>Scale Variation [5]</a:t>
            </a:r>
            <a:endParaRPr dirty="0">
              <a:latin typeface="Segoe UI" panose="020B0502040204020203" pitchFamily="34" charset="0"/>
              <a:cs typeface="Segoe UI" panose="020B0502040204020203" pitchFamily="34" charset="0"/>
            </a:endParaRPr>
          </a:p>
        </p:txBody>
      </p:sp>
      <p:pic>
        <p:nvPicPr>
          <p:cNvPr id="180" name="Google Shape;180;p23"/>
          <p:cNvPicPr preferRelativeResize="0"/>
          <p:nvPr/>
        </p:nvPicPr>
        <p:blipFill>
          <a:blip r:embed="rId6">
            <a:alphaModFix/>
          </a:blip>
          <a:stretch>
            <a:fillRect/>
          </a:stretch>
        </p:blipFill>
        <p:spPr>
          <a:xfrm>
            <a:off x="578880" y="1088100"/>
            <a:ext cx="3579293" cy="2967325"/>
          </a:xfrm>
          <a:prstGeom prst="rect">
            <a:avLst/>
          </a:prstGeom>
          <a:noFill/>
          <a:ln>
            <a:noFill/>
          </a:ln>
        </p:spPr>
      </p:pic>
      <p:pic>
        <p:nvPicPr>
          <p:cNvPr id="181" name="Google Shape;181;p23"/>
          <p:cNvPicPr preferRelativeResize="0"/>
          <p:nvPr/>
        </p:nvPicPr>
        <p:blipFill>
          <a:blip r:embed="rId7">
            <a:alphaModFix/>
          </a:blip>
          <a:stretch>
            <a:fillRect/>
          </a:stretch>
        </p:blipFill>
        <p:spPr>
          <a:xfrm>
            <a:off x="4882250" y="1071238"/>
            <a:ext cx="3579299" cy="30010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a:stretch/>
        </p:blipFill>
        <p:spPr>
          <a:xfrm>
            <a:off x="641520" y="271800"/>
            <a:ext cx="4562940" cy="639720"/>
          </a:xfrm>
          <a:prstGeom prst="rect">
            <a:avLst/>
          </a:prstGeom>
          <a:noFill/>
          <a:ln>
            <a:noFill/>
          </a:ln>
        </p:spPr>
      </p:pic>
      <p:sp>
        <p:nvSpPr>
          <p:cNvPr id="147" name="Google Shape;147;p21"/>
          <p:cNvSpPr/>
          <p:nvPr/>
        </p:nvSpPr>
        <p:spPr>
          <a:xfrm>
            <a:off x="891360" y="408600"/>
            <a:ext cx="4686480" cy="39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Segoe UI" panose="020B0502040204020203" pitchFamily="34" charset="0"/>
                <a:cs typeface="Segoe UI" panose="020B0502040204020203" pitchFamily="34" charset="0"/>
                <a:sym typeface="Arial"/>
              </a:rPr>
              <a:t>2. </a:t>
            </a:r>
            <a:r>
              <a:rPr lang="en-US" sz="2000" b="1" dirty="0">
                <a:solidFill>
                  <a:schemeClr val="dk1"/>
                </a:solidFill>
                <a:latin typeface="Segoe UI" panose="020B0502040204020203" pitchFamily="34" charset="0"/>
                <a:cs typeface="Segoe UI" panose="020B0502040204020203" pitchFamily="34" charset="0"/>
              </a:rPr>
              <a:t>EVOLUTION OF TECHNOLOGY</a:t>
            </a:r>
            <a:endParaRPr lang="en-US" sz="2000" b="0" i="0" u="none" strike="noStrike" cap="none" dirty="0">
              <a:solidFill>
                <a:srgbClr val="000000"/>
              </a:solidFill>
              <a:latin typeface="Segoe UI" panose="020B0502040204020203" pitchFamily="34" charset="0"/>
              <a:cs typeface="Segoe UI" panose="020B0502040204020203" pitchFamily="34" charset="0"/>
              <a:sym typeface="Arial"/>
            </a:endParaRPr>
          </a:p>
        </p:txBody>
      </p:sp>
      <p:pic>
        <p:nvPicPr>
          <p:cNvPr id="148" name="Google Shape;148;p21"/>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49" name="Google Shape;149;p21"/>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50" name="Google Shape;150;p21"/>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51" name="Google Shape;151;p21"/>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457200" marR="0" lvl="0" indent="-330200" algn="just" rtl="0">
              <a:lnSpc>
                <a:spcPct val="100000"/>
              </a:lnSpc>
              <a:spcBef>
                <a:spcPts val="0"/>
              </a:spcBef>
              <a:spcAft>
                <a:spcPts val="0"/>
              </a:spcAft>
              <a:buSzPts val="1600"/>
              <a:buFont typeface="Calibri"/>
              <a:buChar char="●"/>
            </a:pPr>
            <a:r>
              <a:rPr lang="en-US" sz="1600" dirty="0">
                <a:latin typeface="Segoe UI" panose="020B0502040204020203" pitchFamily="34" charset="0"/>
                <a:ea typeface="Calibri"/>
                <a:cs typeface="Segoe UI" panose="020B0502040204020203" pitchFamily="34" charset="0"/>
                <a:sym typeface="Calibri"/>
              </a:rPr>
              <a:t>The evolution of visual object tracking technology can be simply summarized by Fig 6 below:</a:t>
            </a:r>
          </a:p>
        </p:txBody>
      </p:sp>
      <p:pic>
        <p:nvPicPr>
          <p:cNvPr id="4" name="Picture 3">
            <a:extLst>
              <a:ext uri="{FF2B5EF4-FFF2-40B4-BE49-F238E27FC236}">
                <a16:creationId xmlns:a16="http://schemas.microsoft.com/office/drawing/2014/main" id="{36359BD6-CE68-F87E-211F-F3C5A0AD7571}"/>
              </a:ext>
            </a:extLst>
          </p:cNvPr>
          <p:cNvPicPr>
            <a:picLocks noChangeAspect="1"/>
          </p:cNvPicPr>
          <p:nvPr/>
        </p:nvPicPr>
        <p:blipFill>
          <a:blip r:embed="rId6"/>
          <a:stretch>
            <a:fillRect/>
          </a:stretch>
        </p:blipFill>
        <p:spPr>
          <a:xfrm>
            <a:off x="1527919" y="1586591"/>
            <a:ext cx="5437230" cy="2611269"/>
          </a:xfrm>
          <a:prstGeom prst="rect">
            <a:avLst/>
          </a:prstGeom>
        </p:spPr>
      </p:pic>
      <p:sp>
        <p:nvSpPr>
          <p:cNvPr id="5" name="TextBox 4">
            <a:extLst>
              <a:ext uri="{FF2B5EF4-FFF2-40B4-BE49-F238E27FC236}">
                <a16:creationId xmlns:a16="http://schemas.microsoft.com/office/drawing/2014/main" id="{72A97928-4EE3-16A6-550E-7412EC0EE49C}"/>
              </a:ext>
            </a:extLst>
          </p:cNvPr>
          <p:cNvSpPr txBox="1"/>
          <p:nvPr/>
        </p:nvSpPr>
        <p:spPr>
          <a:xfrm>
            <a:off x="2355012" y="4266438"/>
            <a:ext cx="4447548" cy="307777"/>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Fig 6. The evolution of visual object tracking [4] </a:t>
            </a:r>
            <a:endParaRPr lang="en-ID"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6529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3">
            <a:alphaModFix/>
          </a:blip>
          <a:srcRect/>
          <a:stretch/>
        </p:blipFill>
        <p:spPr>
          <a:xfrm>
            <a:off x="641520" y="271800"/>
            <a:ext cx="4844880" cy="639720"/>
          </a:xfrm>
          <a:prstGeom prst="rect">
            <a:avLst/>
          </a:prstGeom>
          <a:noFill/>
          <a:ln>
            <a:noFill/>
          </a:ln>
        </p:spPr>
      </p:pic>
      <p:sp>
        <p:nvSpPr>
          <p:cNvPr id="103" name="Google Shape;103;p17"/>
          <p:cNvSpPr/>
          <p:nvPr/>
        </p:nvSpPr>
        <p:spPr>
          <a:xfrm>
            <a:off x="891360" y="408600"/>
            <a:ext cx="451884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3. DATASET &amp; EVALUTION METRIC</a:t>
            </a:r>
            <a:endParaRPr lang="en-US" sz="2000" dirty="0">
              <a:solidFill>
                <a:schemeClr val="dk1"/>
              </a:solidFill>
              <a:latin typeface="Segoe UI" panose="020B0502040204020203" pitchFamily="34" charset="0"/>
              <a:cs typeface="Segoe UI" panose="020B0502040204020203" pitchFamily="34" charset="0"/>
            </a:endParaRPr>
          </a:p>
        </p:txBody>
      </p:sp>
      <p:pic>
        <p:nvPicPr>
          <p:cNvPr id="104" name="Google Shape;104;p17"/>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05" name="Google Shape;105;p17"/>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06" name="Google Shape;106;p17"/>
          <p:cNvPicPr preferRelativeResize="0"/>
          <p:nvPr/>
        </p:nvPicPr>
        <p:blipFill rotWithShape="1">
          <a:blip r:embed="rId5">
            <a:alphaModFix/>
          </a:blip>
          <a:srcRect/>
          <a:stretch/>
        </p:blipFill>
        <p:spPr>
          <a:xfrm>
            <a:off x="7663320" y="4756320"/>
            <a:ext cx="974880" cy="214560"/>
          </a:xfrm>
          <a:prstGeom prst="rect">
            <a:avLst/>
          </a:prstGeom>
          <a:noFill/>
          <a:ln>
            <a:noFill/>
          </a:ln>
        </p:spPr>
      </p:pic>
      <p:sp>
        <p:nvSpPr>
          <p:cNvPr id="107" name="Google Shape;107;p17"/>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endParaRPr lang="en-ID" sz="1600" dirty="0">
              <a:latin typeface="Segoe UI" panose="020B0502040204020203" pitchFamily="34" charset="0"/>
              <a:ea typeface="Calibri"/>
              <a:cs typeface="Segoe UI" panose="020B0502040204020203" pitchFamily="34" charset="0"/>
              <a:sym typeface="Calibri"/>
            </a:endParaRPr>
          </a:p>
        </p:txBody>
      </p:sp>
      <p:sp>
        <p:nvSpPr>
          <p:cNvPr id="2" name="TextBox 1">
            <a:extLst>
              <a:ext uri="{FF2B5EF4-FFF2-40B4-BE49-F238E27FC236}">
                <a16:creationId xmlns:a16="http://schemas.microsoft.com/office/drawing/2014/main" id="{D9F95BA1-87D1-E7FF-51D3-49AEFD96AD96}"/>
              </a:ext>
            </a:extLst>
          </p:cNvPr>
          <p:cNvSpPr txBox="1"/>
          <p:nvPr/>
        </p:nvSpPr>
        <p:spPr>
          <a:xfrm>
            <a:off x="2401788" y="4300122"/>
            <a:ext cx="4340062" cy="307777"/>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Fig 7. An overview of evaluation metrics for MOT [5] </a:t>
            </a:r>
            <a:endParaRPr lang="en-ID"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9D6F9CD-E580-2A1C-C84E-CD78F36CBA36}"/>
              </a:ext>
            </a:extLst>
          </p:cNvPr>
          <p:cNvPicPr>
            <a:picLocks noChangeAspect="1"/>
          </p:cNvPicPr>
          <p:nvPr/>
        </p:nvPicPr>
        <p:blipFill>
          <a:blip r:embed="rId6"/>
          <a:stretch>
            <a:fillRect/>
          </a:stretch>
        </p:blipFill>
        <p:spPr>
          <a:xfrm>
            <a:off x="2276340" y="987251"/>
            <a:ext cx="4590957" cy="3312871"/>
          </a:xfrm>
          <a:prstGeom prst="rect">
            <a:avLst/>
          </a:prstGeom>
        </p:spPr>
      </p:pic>
    </p:spTree>
    <p:extLst>
      <p:ext uri="{BB962C8B-B14F-4D97-AF65-F5344CB8AC3E}">
        <p14:creationId xmlns:p14="http://schemas.microsoft.com/office/powerpoint/2010/main" val="296302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3">
            <a:alphaModFix/>
          </a:blip>
          <a:srcRect/>
          <a:stretch/>
        </p:blipFill>
        <p:spPr>
          <a:xfrm>
            <a:off x="641520" y="271800"/>
            <a:ext cx="4844880" cy="639720"/>
          </a:xfrm>
          <a:prstGeom prst="rect">
            <a:avLst/>
          </a:prstGeom>
          <a:noFill/>
          <a:ln>
            <a:noFill/>
          </a:ln>
        </p:spPr>
      </p:pic>
      <p:sp>
        <p:nvSpPr>
          <p:cNvPr id="103" name="Google Shape;103;p17"/>
          <p:cNvSpPr/>
          <p:nvPr/>
        </p:nvSpPr>
        <p:spPr>
          <a:xfrm>
            <a:off x="891360" y="408600"/>
            <a:ext cx="4518840" cy="3954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SzPts val="2000"/>
              <a:buFont typeface="Arial"/>
              <a:buNone/>
            </a:pPr>
            <a:r>
              <a:rPr lang="en-US" sz="2000" b="1" dirty="0">
                <a:solidFill>
                  <a:schemeClr val="dk1"/>
                </a:solidFill>
                <a:latin typeface="Segoe UI" panose="020B0502040204020203" pitchFamily="34" charset="0"/>
                <a:cs typeface="Segoe UI" panose="020B0502040204020203" pitchFamily="34" charset="0"/>
              </a:rPr>
              <a:t>3. DATASET &amp; EVALUTION METRIC</a:t>
            </a:r>
            <a:endParaRPr lang="en-US" sz="2000" dirty="0">
              <a:solidFill>
                <a:schemeClr val="dk1"/>
              </a:solidFill>
              <a:latin typeface="Segoe UI" panose="020B0502040204020203" pitchFamily="34" charset="0"/>
              <a:cs typeface="Segoe UI" panose="020B0502040204020203" pitchFamily="34" charset="0"/>
            </a:endParaRPr>
          </a:p>
        </p:txBody>
      </p:sp>
      <p:pic>
        <p:nvPicPr>
          <p:cNvPr id="104" name="Google Shape;104;p17"/>
          <p:cNvPicPr preferRelativeResize="0"/>
          <p:nvPr/>
        </p:nvPicPr>
        <p:blipFill rotWithShape="1">
          <a:blip r:embed="rId4">
            <a:alphaModFix/>
          </a:blip>
          <a:srcRect/>
          <a:stretch/>
        </p:blipFill>
        <p:spPr>
          <a:xfrm>
            <a:off x="0" y="4603320"/>
            <a:ext cx="9143640" cy="540000"/>
          </a:xfrm>
          <a:prstGeom prst="rect">
            <a:avLst/>
          </a:prstGeom>
          <a:noFill/>
          <a:ln>
            <a:noFill/>
          </a:ln>
        </p:spPr>
      </p:pic>
      <p:sp>
        <p:nvSpPr>
          <p:cNvPr id="105" name="Google Shape;105;p17"/>
          <p:cNvSpPr/>
          <p:nvPr/>
        </p:nvSpPr>
        <p:spPr>
          <a:xfrm>
            <a:off x="374760" y="4756320"/>
            <a:ext cx="3968400" cy="25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Segoe UI" panose="020B0502040204020203" pitchFamily="34" charset="0"/>
                <a:cs typeface="Segoe UI" panose="020B0502040204020203" pitchFamily="34" charset="0"/>
                <a:sym typeface="Arial"/>
              </a:rPr>
              <a:t>www.viettel.com.vn</a:t>
            </a:r>
            <a:endParaRPr sz="1100" b="0" i="0" u="none" strike="noStrike" cap="none">
              <a:solidFill>
                <a:srgbClr val="000000"/>
              </a:solidFill>
              <a:latin typeface="Segoe UI" panose="020B0502040204020203" pitchFamily="34" charset="0"/>
              <a:cs typeface="Segoe UI" panose="020B0502040204020203" pitchFamily="34" charset="0"/>
              <a:sym typeface="Arial"/>
            </a:endParaRPr>
          </a:p>
        </p:txBody>
      </p:sp>
      <p:pic>
        <p:nvPicPr>
          <p:cNvPr id="106" name="Google Shape;106;p17"/>
          <p:cNvPicPr preferRelativeResize="0"/>
          <p:nvPr/>
        </p:nvPicPr>
        <p:blipFill rotWithShape="1">
          <a:blip r:embed="rId5">
            <a:alphaModFix/>
          </a:blip>
          <a:srcRect/>
          <a:stretch/>
        </p:blipFill>
        <p:spPr>
          <a:xfrm>
            <a:off x="7663320" y="4756320"/>
            <a:ext cx="974880" cy="214560"/>
          </a:xfrm>
          <a:prstGeom prst="rect">
            <a:avLst/>
          </a:prstGeom>
          <a:noFill/>
          <a:ln>
            <a:noFill/>
          </a:ln>
        </p:spPr>
      </p:pic>
      <mc:AlternateContent xmlns:mc="http://schemas.openxmlformats.org/markup-compatibility/2006" xmlns:a14="http://schemas.microsoft.com/office/drawing/2010/main">
        <mc:Choice Requires="a14">
          <p:sp>
            <p:nvSpPr>
              <p:cNvPr id="107" name="Google Shape;107;p17"/>
              <p:cNvSpPr/>
              <p:nvPr/>
            </p:nvSpPr>
            <p:spPr>
              <a:xfrm>
                <a:off x="641531" y="1048675"/>
                <a:ext cx="7669800" cy="3740100"/>
              </a:xfrm>
              <a:prstGeom prst="rect">
                <a:avLst/>
              </a:prstGeom>
              <a:noFill/>
              <a:ln>
                <a:noFill/>
              </a:ln>
            </p:spPr>
            <p:txBody>
              <a:bodyPr spcFirstLastPara="1" wrap="square" lIns="90000" tIns="45000" rIns="90000" bIns="45000" anchor="t" anchorCtr="0">
                <a:noAutofit/>
              </a:bodyPr>
              <a:lstStyle/>
              <a:p>
                <a:pPr marL="457200" indent="-330200" algn="just">
                  <a:buSzPts val="1600"/>
                  <a:buFont typeface="Calibri"/>
                  <a:buChar char="●"/>
                </a:pPr>
                <a:r>
                  <a:rPr lang="en-ID" sz="1600" dirty="0">
                    <a:latin typeface="Segoe UI" panose="020B0502040204020203" pitchFamily="34" charset="0"/>
                    <a:cs typeface="Segoe UI" panose="020B0502040204020203" pitchFamily="34" charset="0"/>
                  </a:rPr>
                  <a:t>Multiple Object Tracking Accuracy</a:t>
                </a:r>
                <a:r>
                  <a:rPr lang="en-US" sz="1600" dirty="0">
                    <a:latin typeface="Segoe UI" panose="020B0502040204020203" pitchFamily="34" charset="0"/>
                    <a:cs typeface="Segoe UI" panose="020B0502040204020203" pitchFamily="34" charset="0"/>
                  </a:rPr>
                  <a:t> (</a:t>
                </a:r>
                <a:r>
                  <a:rPr lang="en-ID" sz="1600" dirty="0">
                    <a:latin typeface="Segoe UI" panose="020B0502040204020203" pitchFamily="34" charset="0"/>
                    <a:cs typeface="Segoe UI" panose="020B0502040204020203" pitchFamily="34" charset="0"/>
                  </a:rPr>
                  <a:t>MOTA</a:t>
                </a:r>
                <a:r>
                  <a:rPr lang="en-US" sz="1600" dirty="0">
                    <a:latin typeface="Segoe UI" panose="020B0502040204020203" pitchFamily="34" charset="0"/>
                    <a:cs typeface="Segoe UI" panose="020B0502040204020203" pitchFamily="34" charset="0"/>
                  </a:rPr>
                  <a:t>) </a:t>
                </a:r>
              </a:p>
              <a:p>
                <a:pPr marL="457200" indent="-330200" algn="just">
                  <a:buSzPts val="1600"/>
                  <a:buFont typeface="Calibri"/>
                  <a:buChar char="●"/>
                </a:pPr>
                <a:endParaRPr lang="en-US" sz="1600" i="1" dirty="0">
                  <a:effectLst/>
                  <a:latin typeface="Segoe UI" panose="020B0502040204020203" pitchFamily="34" charset="0"/>
                  <a:ea typeface="Calibri" panose="020F0502020204030204" pitchFamily="34" charset="0"/>
                  <a:cs typeface="Segoe UI" panose="020B0502040204020203" pitchFamily="34" charset="0"/>
                </a:endParaRPr>
              </a:p>
              <a:p>
                <a:pPr marL="127000" algn="ctr">
                  <a:buSzPts val="1600"/>
                </a:pPr>
                <a14:m>
                  <m:oMath xmlns:m="http://schemas.openxmlformats.org/officeDocument/2006/math">
                    <m:r>
                      <a:rPr lang="ar-AE" sz="1600" i="1" smtClean="0">
                        <a:effectLst/>
                        <a:latin typeface="Cambria Math" panose="02040503050406030204" pitchFamily="18" charset="0"/>
                        <a:ea typeface="Calibri" panose="020F0502020204030204" pitchFamily="34" charset="0"/>
                        <a:cs typeface="Angsana New" panose="02020603050405020304" pitchFamily="18" charset="-34"/>
                      </a:rPr>
                      <m:t>𝑀𝑂𝑇𝐴</m:t>
                    </m:r>
                    <m:r>
                      <a:rPr lang="ar-AE" sz="1600" i="1" smtClean="0">
                        <a:effectLst/>
                        <a:latin typeface="Cambria Math" panose="02040503050406030204" pitchFamily="18" charset="0"/>
                        <a:ea typeface="Calibri" panose="020F0502020204030204" pitchFamily="34" charset="0"/>
                        <a:cs typeface="Angsana New" panose="02020603050405020304" pitchFamily="18" charset="-34"/>
                      </a:rPr>
                      <m:t>  = </m:t>
                    </m:r>
                    <m:r>
                      <a:rPr lang="ar-AE" sz="1600" i="1" smtClean="0">
                        <a:effectLst/>
                        <a:latin typeface="Cambria Math" panose="02040503050406030204" pitchFamily="18" charset="0"/>
                        <a:ea typeface="Calibri" panose="020F0502020204030204" pitchFamily="34" charset="0"/>
                        <a:cs typeface="Angsana New" panose="02020603050405020304" pitchFamily="18" charset="-34"/>
                      </a:rPr>
                      <m:t>1</m:t>
                    </m:r>
                    <m:r>
                      <a:rPr lang="ar-AE" sz="1600" i="1" smtClean="0">
                        <a:effectLst/>
                        <a:latin typeface="Cambria Math" panose="02040503050406030204" pitchFamily="18" charset="0"/>
                        <a:ea typeface="Calibri" panose="020F0502020204030204" pitchFamily="34" charset="0"/>
                        <a:cs typeface="Angsana New" panose="02020603050405020304" pitchFamily="18" charset="-34"/>
                      </a:rPr>
                      <m:t>− </m:t>
                    </m:r>
                    <m:f>
                      <m:fPr>
                        <m:ctrlPr>
                          <a:rPr lang="ar-AE" sz="1600" i="1">
                            <a:effectLst/>
                            <a:latin typeface="Cambria Math" panose="02040503050406030204" pitchFamily="18" charset="0"/>
                            <a:ea typeface="Calibri" panose="020F0502020204030204" pitchFamily="34" charset="0"/>
                          </a:rPr>
                        </m:ctrlPr>
                      </m:fPr>
                      <m:num>
                        <m:nary>
                          <m:naryPr>
                            <m:chr m:val="∑"/>
                            <m:limLoc m:val="subSup"/>
                            <m:supHide m:val="on"/>
                            <m:ctrlPr>
                              <a:rPr lang="ar-AE" sz="1600" i="1">
                                <a:effectLst/>
                                <a:latin typeface="Cambria Math" panose="02040503050406030204" pitchFamily="18" charset="0"/>
                                <a:ea typeface="Calibri" panose="020F0502020204030204" pitchFamily="34" charset="0"/>
                              </a:rPr>
                            </m:ctrlPr>
                          </m:naryPr>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up/>
                          <m:e>
                            <m:r>
                              <a:rPr lang="ar-AE" sz="1600" i="1">
                                <a:effectLst/>
                                <a:latin typeface="Cambria Math" panose="02040503050406030204" pitchFamily="18" charset="0"/>
                                <a:ea typeface="Calibri" panose="020F0502020204030204" pitchFamily="34" charset="0"/>
                                <a:cs typeface="Angsana New" panose="02020603050405020304" pitchFamily="18" charset="-34"/>
                              </a:rPr>
                              <m:t>(</m:t>
                            </m:r>
                            <m:sSub>
                              <m:sSubPr>
                                <m:ctrlPr>
                                  <a:rPr lang="ar-AE" sz="1600" i="1">
                                    <a:effectLst/>
                                    <a:latin typeface="Cambria Math" panose="02040503050406030204" pitchFamily="18" charset="0"/>
                                    <a:ea typeface="Calibri" panose="020F0502020204030204" pitchFamily="34" charset="0"/>
                                  </a:rPr>
                                </m:ctrlPr>
                              </m:sSubPr>
                              <m:e>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𝐹𝑁</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r>
                              <a:rPr lang="ar-AE" sz="1600" i="1">
                                <a:effectLst/>
                                <a:latin typeface="Cambria Math" panose="02040503050406030204" pitchFamily="18" charset="0"/>
                                <a:ea typeface="Calibri" panose="020F0502020204030204" pitchFamily="34" charset="0"/>
                                <a:cs typeface="Angsana New" panose="02020603050405020304" pitchFamily="18" charset="-34"/>
                              </a:rPr>
                              <m:t>+</m:t>
                            </m:r>
                            <m:sSub>
                              <m:sSubPr>
                                <m:ctrlPr>
                                  <a:rPr lang="ar-AE" sz="1600" i="1">
                                    <a:effectLst/>
                                    <a:latin typeface="Cambria Math" panose="02040503050406030204" pitchFamily="18" charset="0"/>
                                    <a:ea typeface="Calibri" panose="020F0502020204030204" pitchFamily="34" charset="0"/>
                                  </a:rPr>
                                </m:ctrlPr>
                              </m:sSubPr>
                              <m:e>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𝐹𝑃</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r>
                              <a:rPr lang="ar-AE" sz="1600" i="1">
                                <a:effectLst/>
                                <a:latin typeface="Cambria Math" panose="02040503050406030204" pitchFamily="18" charset="0"/>
                                <a:ea typeface="Calibri" panose="020F0502020204030204" pitchFamily="34" charset="0"/>
                                <a:cs typeface="Angsana New" panose="02020603050405020304" pitchFamily="18" charset="-34"/>
                              </a:rPr>
                              <m:t> +</m:t>
                            </m:r>
                            <m:sSub>
                              <m:sSubPr>
                                <m:ctrlPr>
                                  <a:rPr lang="ar-AE" sz="1600" i="1">
                                    <a:effectLst/>
                                    <a:latin typeface="Cambria Math" panose="02040503050406030204" pitchFamily="18" charset="0"/>
                                    <a:ea typeface="Calibri" panose="020F0502020204030204" pitchFamily="34" charset="0"/>
                                  </a:rPr>
                                </m:ctrlPr>
                              </m:sSubPr>
                              <m:e>
                                <m:r>
                                  <a:rPr lang="ar-AE" sz="1600" i="1">
                                    <a:effectLst/>
                                    <a:latin typeface="Cambria Math" panose="02040503050406030204" pitchFamily="18" charset="0"/>
                                    <a:ea typeface="Calibri" panose="020F0502020204030204" pitchFamily="34" charset="0"/>
                                    <a:cs typeface="Angsana New" panose="02020603050405020304" pitchFamily="18" charset="-34"/>
                                  </a:rPr>
                                  <m:t>𝐼𝐷𝑆𝑊</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r>
                              <a:rPr lang="ar-AE" sz="1600" i="1">
                                <a:effectLst/>
                                <a:latin typeface="Cambria Math" panose="02040503050406030204" pitchFamily="18" charset="0"/>
                                <a:ea typeface="Calibri" panose="020F0502020204030204" pitchFamily="34" charset="0"/>
                                <a:cs typeface="Angsana New" panose="02020603050405020304" pitchFamily="18" charset="-34"/>
                              </a:rPr>
                              <m:t>)</m:t>
                            </m:r>
                          </m:e>
                        </m:nary>
                      </m:num>
                      <m:den>
                        <m:nary>
                          <m:naryPr>
                            <m:chr m:val="∑"/>
                            <m:limLoc m:val="subSup"/>
                            <m:supHide m:val="on"/>
                            <m:ctrlPr>
                              <a:rPr lang="ar-AE" sz="1600" i="1">
                                <a:effectLst/>
                                <a:latin typeface="Cambria Math" panose="02040503050406030204" pitchFamily="18" charset="0"/>
                                <a:ea typeface="Calibri" panose="020F0502020204030204" pitchFamily="34" charset="0"/>
                              </a:rPr>
                            </m:ctrlPr>
                          </m:naryPr>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up/>
                          <m:e>
                            <m:sSub>
                              <m:sSubPr>
                                <m:ctrlPr>
                                  <a:rPr lang="ar-AE" sz="1600" i="1">
                                    <a:effectLst/>
                                    <a:latin typeface="Cambria Math" panose="02040503050406030204" pitchFamily="18" charset="0"/>
                                    <a:ea typeface="Calibri" panose="020F0502020204030204" pitchFamily="34" charset="0"/>
                                  </a:rPr>
                                </m:ctrlPr>
                              </m:sSubPr>
                              <m:e>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𝐺𝑇</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e>
                        </m:nary>
                      </m:den>
                    </m:f>
                  </m:oMath>
                </a14:m>
                <a:r>
                  <a:rPr lang="en-US" sz="1600" dirty="0">
                    <a:effectLst/>
                    <a:latin typeface="Segoe UI" panose="020B0502040204020203" pitchFamily="34" charset="0"/>
                    <a:ea typeface="Calibri" panose="020F0502020204030204" pitchFamily="34" charset="0"/>
                    <a:cs typeface="Segoe UI" panose="020B0502040204020203" pitchFamily="34" charset="0"/>
                  </a:rPr>
                  <a:t>,</a:t>
                </a:r>
              </a:p>
              <a:p>
                <a:pPr marL="127000" lvl="5">
                  <a:buSzPts val="1600"/>
                </a:pPr>
                <a:r>
                  <a:rPr lang="en-US" sz="1600" dirty="0">
                    <a:effectLst/>
                    <a:latin typeface="Segoe UI" panose="020B0502040204020203" pitchFamily="34" charset="0"/>
                    <a:ea typeface="Calibri" panose="020F0502020204030204" pitchFamily="34" charset="0"/>
                    <a:cs typeface="Segoe UI" panose="020B0502040204020203" pitchFamily="34" charset="0"/>
                  </a:rPr>
                  <a:t>where: </a:t>
                </a:r>
              </a:p>
              <a:p>
                <a:pPr marL="127000" lvl="8">
                  <a:buSzPts val="1600"/>
                </a:pPr>
                <a:r>
                  <a:rPr lang="en-US" sz="1600" dirty="0">
                    <a:latin typeface="Segoe UI" panose="020B0502040204020203" pitchFamily="34" charset="0"/>
                    <a:ea typeface="Calibri" panose="020F0502020204030204" pitchFamily="34" charset="0"/>
                    <a:cs typeface="Segoe UI" panose="020B0502040204020203" pitchFamily="34" charset="0"/>
                  </a:rPr>
                  <a:t>- t: frame index</a:t>
                </a:r>
              </a:p>
              <a:p>
                <a:pPr marL="127000" lvl="7">
                  <a:buSzPts val="1600"/>
                </a:pPr>
                <a:r>
                  <a:rPr lang="en-US" sz="1600" dirty="0">
                    <a:effectLst/>
                    <a:latin typeface="Segoe UI" panose="020B0502040204020203" pitchFamily="34" charset="0"/>
                    <a:ea typeface="Calibri" panose="020F0502020204030204" pitchFamily="34" charset="0"/>
                    <a:cs typeface="Segoe UI" panose="020B0502040204020203" pitchFamily="34" charset="0"/>
                  </a:rPr>
                  <a:t>-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𝐺𝑇</m:t>
                    </m:r>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 </m:t>
                    </m:r>
                  </m:oMath>
                </a14:m>
                <a:r>
                  <a:rPr lang="en-US" sz="1600" dirty="0">
                    <a:latin typeface="Segoe UI" panose="020B0502040204020203" pitchFamily="34" charset="0"/>
                    <a:ea typeface="Calibri" panose="020F0502020204030204" pitchFamily="34" charset="0"/>
                    <a:cs typeface="Segoe UI" panose="020B0502040204020203" pitchFamily="34" charset="0"/>
                  </a:rPr>
                  <a:t>:</a:t>
                </a:r>
                <a:r>
                  <a:rPr lang="en-US" sz="1600" dirty="0">
                    <a:effectLst/>
                    <a:latin typeface="Segoe UI" panose="020B0502040204020203" pitchFamily="34" charset="0"/>
                    <a:ea typeface="Calibri" panose="020F0502020204030204" pitchFamily="34" charset="0"/>
                    <a:cs typeface="Segoe UI" panose="020B0502040204020203" pitchFamily="34" charset="0"/>
                  </a:rPr>
                  <a:t> the number of ground truth objects </a:t>
                </a:r>
                <a:r>
                  <a:rPr lang="en-US" sz="1600" kern="100" dirty="0">
                    <a:latin typeface="Segoe UI" panose="020B0502040204020203" pitchFamily="34" charset="0"/>
                    <a:ea typeface="Calibri" panose="020F0502020204030204" pitchFamily="34" charset="0"/>
                    <a:cs typeface="Segoe UI" panose="020B0502040204020203" pitchFamily="34" charset="0"/>
                  </a:rPr>
                  <a:t>in frame t</a:t>
                </a:r>
                <a:endParaRPr lang="en-US" sz="1600" dirty="0">
                  <a:effectLst/>
                  <a:latin typeface="Segoe UI" panose="020B0502040204020203" pitchFamily="34" charset="0"/>
                  <a:ea typeface="Calibri" panose="020F0502020204030204" pitchFamily="34" charset="0"/>
                  <a:cs typeface="Segoe UI" panose="020B0502040204020203" pitchFamily="34" charset="0"/>
                </a:endParaRPr>
              </a:p>
              <a:p>
                <a:pPr marL="127000" lvl="7">
                  <a:buSzPts val="1600"/>
                </a:pPr>
                <a:r>
                  <a:rPr lang="en-US" sz="1600" kern="100" dirty="0">
                    <a:latin typeface="Segoe UI" panose="020B0502040204020203" pitchFamily="34" charset="0"/>
                    <a:ea typeface="Calibri" panose="020F0502020204030204" pitchFamily="34" charset="0"/>
                    <a:cs typeface="Segoe UI" panose="020B0502040204020203" pitchFamily="34" charset="0"/>
                  </a:rPr>
                  <a:t>- </a:t>
                </a:r>
                <a14:m>
                  <m:oMath xmlns:m="http://schemas.openxmlformats.org/officeDocument/2006/math">
                    <m:sSub>
                      <m:sSubPr>
                        <m:ctrlPr>
                          <a:rPr lang="ar-AE" sz="1600" i="1" smtClean="0">
                            <a:effectLst/>
                            <a:latin typeface="Cambria Math" panose="02040503050406030204" pitchFamily="18" charset="0"/>
                            <a:ea typeface="Calibri" panose="020F0502020204030204" pitchFamily="34" charset="0"/>
                          </a:rPr>
                        </m:ctrlPr>
                      </m:sSubPr>
                      <m:e>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𝐹𝑁</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r>
                      <a:rPr lang="ar-AE" sz="1600" i="1">
                        <a:effectLst/>
                        <a:latin typeface="Cambria Math" panose="02040503050406030204" pitchFamily="18" charset="0"/>
                        <a:ea typeface="Calibri" panose="020F0502020204030204" pitchFamily="34" charset="0"/>
                        <a:cs typeface="Angsana New" panose="02020603050405020304" pitchFamily="18" charset="-34"/>
                      </a:rPr>
                      <m:t> </m:t>
                    </m:r>
                  </m:oMath>
                </a14:m>
                <a:r>
                  <a:rPr lang="en-US" sz="1600" kern="100" dirty="0">
                    <a:latin typeface="Segoe UI" panose="020B0502040204020203" pitchFamily="34" charset="0"/>
                    <a:ea typeface="Calibri" panose="020F0502020204030204" pitchFamily="34" charset="0"/>
                    <a:cs typeface="Segoe UI" panose="020B0502040204020203" pitchFamily="34" charset="0"/>
                  </a:rPr>
                  <a:t>: the number of False Negative in frame t</a:t>
                </a:r>
              </a:p>
              <a:p>
                <a:pPr marL="127000" lvl="7">
                  <a:buSzPts val="1600"/>
                </a:pPr>
                <a:r>
                  <a:rPr lang="en-US" sz="1600" kern="100" dirty="0">
                    <a:effectLst/>
                    <a:latin typeface="Segoe UI" panose="020B0502040204020203" pitchFamily="34" charset="0"/>
                    <a:ea typeface="Calibri" panose="020F0502020204030204" pitchFamily="34" charset="0"/>
                    <a:cs typeface="Segoe UI" panose="020B0502040204020203" pitchFamily="34" charset="0"/>
                  </a:rPr>
                  <a:t>- </a:t>
                </a:r>
                <a14:m>
                  <m:oMath xmlns:m="http://schemas.openxmlformats.org/officeDocument/2006/math">
                    <m:sSub>
                      <m:sSubPr>
                        <m:ctrlPr>
                          <a:rPr lang="ar-AE" sz="1600" i="1" smtClean="0">
                            <a:effectLst/>
                            <a:latin typeface="Cambria Math" panose="02040503050406030204" pitchFamily="18" charset="0"/>
                            <a:ea typeface="Calibri" panose="020F0502020204030204" pitchFamily="34" charset="0"/>
                          </a:rPr>
                        </m:ctrlPr>
                      </m:sSubPr>
                      <m:e>
                        <m:r>
                          <a:rPr lang="en-US" sz="1600" b="0" i="1" smtClean="0">
                            <a:effectLst/>
                            <a:latin typeface="Cambria Math" panose="02040503050406030204" pitchFamily="18" charset="0"/>
                            <a:ea typeface="Calibri" panose="020F0502020204030204" pitchFamily="34" charset="0"/>
                            <a:cs typeface="Angsana New" panose="02020603050405020304" pitchFamily="18" charset="-34"/>
                          </a:rPr>
                          <m:t>𝐹𝑃</m:t>
                        </m:r>
                      </m:e>
                      <m:sub>
                        <m:r>
                          <a:rPr lang="ar-AE" sz="1600" i="1">
                            <a:effectLst/>
                            <a:latin typeface="Cambria Math" panose="02040503050406030204" pitchFamily="18" charset="0"/>
                            <a:ea typeface="Calibri" panose="020F0502020204030204" pitchFamily="34" charset="0"/>
                            <a:cs typeface="Angsana New" panose="02020603050405020304" pitchFamily="18" charset="-34"/>
                          </a:rPr>
                          <m:t>𝑡</m:t>
                        </m:r>
                      </m:sub>
                    </m:sSub>
                    <m:r>
                      <a:rPr lang="ar-AE" sz="1600" i="1">
                        <a:effectLst/>
                        <a:latin typeface="Cambria Math" panose="02040503050406030204" pitchFamily="18" charset="0"/>
                        <a:ea typeface="Calibri" panose="020F0502020204030204" pitchFamily="34" charset="0"/>
                        <a:cs typeface="Angsana New" panose="02020603050405020304" pitchFamily="18" charset="-34"/>
                      </a:rPr>
                      <m:t> </m:t>
                    </m:r>
                  </m:oMath>
                </a14:m>
                <a:r>
                  <a:rPr lang="en-US" sz="1600" kern="100" dirty="0">
                    <a:effectLst/>
                    <a:latin typeface="Segoe UI" panose="020B0502040204020203" pitchFamily="34" charset="0"/>
                    <a:ea typeface="Calibri" panose="020F0502020204030204" pitchFamily="34" charset="0"/>
                    <a:cs typeface="Segoe UI" panose="020B0502040204020203" pitchFamily="34" charset="0"/>
                  </a:rPr>
                  <a:t>: </a:t>
                </a:r>
                <a:r>
                  <a:rPr lang="en-US" sz="1600" kern="100" dirty="0">
                    <a:latin typeface="Segoe UI" panose="020B0502040204020203" pitchFamily="34" charset="0"/>
                    <a:ea typeface="Calibri" panose="020F0502020204030204" pitchFamily="34" charset="0"/>
                    <a:cs typeface="Segoe UI" panose="020B0502040204020203" pitchFamily="34" charset="0"/>
                  </a:rPr>
                  <a:t>the number of </a:t>
                </a:r>
                <a:r>
                  <a:rPr lang="en-US" sz="1600" kern="100" dirty="0">
                    <a:effectLst/>
                    <a:latin typeface="Segoe UI" panose="020B0502040204020203" pitchFamily="34" charset="0"/>
                    <a:ea typeface="Calibri" panose="020F0502020204030204" pitchFamily="34" charset="0"/>
                    <a:cs typeface="Segoe UI" panose="020B0502040204020203" pitchFamily="34" charset="0"/>
                  </a:rPr>
                  <a:t>False Positive </a:t>
                </a:r>
                <a:r>
                  <a:rPr lang="en-US" sz="1600" kern="100" dirty="0">
                    <a:latin typeface="Segoe UI" panose="020B0502040204020203" pitchFamily="34" charset="0"/>
                    <a:ea typeface="Calibri" panose="020F0502020204030204" pitchFamily="34" charset="0"/>
                    <a:cs typeface="Segoe UI" panose="020B0502040204020203" pitchFamily="34" charset="0"/>
                  </a:rPr>
                  <a:t>in frame t</a:t>
                </a:r>
                <a:endParaRPr lang="en-US" sz="1600" kern="100" dirty="0">
                  <a:effectLst/>
                  <a:latin typeface="Segoe UI" panose="020B0502040204020203" pitchFamily="34" charset="0"/>
                  <a:ea typeface="Calibri" panose="020F0502020204030204" pitchFamily="34" charset="0"/>
                  <a:cs typeface="Segoe UI" panose="020B0502040204020203" pitchFamily="34" charset="0"/>
                </a:endParaRPr>
              </a:p>
              <a:p>
                <a:pPr marL="127000" lvl="7">
                  <a:buSzPts val="1600"/>
                </a:pPr>
                <a:r>
                  <a:rPr lang="en-US" sz="1600" kern="100" dirty="0">
                    <a:latin typeface="Segoe UI" panose="020B0502040204020203" pitchFamily="34" charset="0"/>
                    <a:ea typeface="Calibri" panose="020F0502020204030204" pitchFamily="34" charset="0"/>
                    <a:cs typeface="Segoe UI" panose="020B0502040204020203" pitchFamily="34" charset="0"/>
                  </a:rPr>
                  <a:t>- IDSW: the number of ID switches in frame t</a:t>
                </a:r>
                <a:endParaRPr lang="en-US" sz="1600" kern="100" dirty="0">
                  <a:effectLst/>
                  <a:latin typeface="Segoe UI" panose="020B0502040204020203" pitchFamily="34" charset="0"/>
                  <a:ea typeface="Calibri" panose="020F0502020204030204" pitchFamily="34" charset="0"/>
                  <a:cs typeface="Segoe UI" panose="020B0502040204020203" pitchFamily="34" charset="0"/>
                </a:endParaRPr>
              </a:p>
            </p:txBody>
          </p:sp>
        </mc:Choice>
        <mc:Fallback xmlns="">
          <p:sp>
            <p:nvSpPr>
              <p:cNvPr id="107" name="Google Shape;107;p17"/>
              <p:cNvSpPr>
                <a:spLocks noRot="1" noChangeAspect="1" noMove="1" noResize="1" noEditPoints="1" noAdjustHandles="1" noChangeArrowheads="1" noChangeShapeType="1" noTextEdit="1"/>
              </p:cNvSpPr>
              <p:nvPr/>
            </p:nvSpPr>
            <p:spPr>
              <a:xfrm>
                <a:off x="641531" y="1048675"/>
                <a:ext cx="7669800" cy="3740100"/>
              </a:xfrm>
              <a:prstGeom prst="rect">
                <a:avLst/>
              </a:prstGeom>
              <a:blipFill>
                <a:blip r:embed="rId6"/>
                <a:stretch>
                  <a:fillRect t="-651"/>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183964811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FS PF BeauSans Pro Bold (Headings)"/>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586635E8AB0C42BFD5A83167E64D15" ma:contentTypeVersion="12" ma:contentTypeDescription="Create a new document." ma:contentTypeScope="" ma:versionID="edca629802c342d7fe327f36fc83ec01">
  <xsd:schema xmlns:xsd="http://www.w3.org/2001/XMLSchema" xmlns:xs="http://www.w3.org/2001/XMLSchema" xmlns:p="http://schemas.microsoft.com/office/2006/metadata/properties" xmlns:ns3="77454e50-50c2-461d-b07e-8c32c999ff7e" targetNamespace="http://schemas.microsoft.com/office/2006/metadata/properties" ma:root="true" ma:fieldsID="d07894264e0d5936db39a387ba441354" ns3:_="">
    <xsd:import namespace="77454e50-50c2-461d-b07e-8c32c999ff7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DateTaken" minOccurs="0"/>
                <xsd:element ref="ns3:MediaLengthInSecond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454e50-50c2-461d-b07e-8c32c999ff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7454e50-50c2-461d-b07e-8c32c999ff7e" xsi:nil="true"/>
  </documentManagement>
</p:properties>
</file>

<file path=customXml/itemProps1.xml><?xml version="1.0" encoding="utf-8"?>
<ds:datastoreItem xmlns:ds="http://schemas.openxmlformats.org/officeDocument/2006/customXml" ds:itemID="{8E830D5E-39EA-4DE8-A209-8B99A3FB0C54}">
  <ds:schemaRefs>
    <ds:schemaRef ds:uri="http://schemas.microsoft.com/sharepoint/v3/contenttype/forms"/>
  </ds:schemaRefs>
</ds:datastoreItem>
</file>

<file path=customXml/itemProps2.xml><?xml version="1.0" encoding="utf-8"?>
<ds:datastoreItem xmlns:ds="http://schemas.openxmlformats.org/officeDocument/2006/customXml" ds:itemID="{3E886DA9-8FFA-4434-ADC5-C001B2A752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454e50-50c2-461d-b07e-8c32c999f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03E73C-AE6C-4B2A-8C9F-207B7F6470DA}">
  <ds:schemaRefs>
    <ds:schemaRef ds:uri="http://purl.org/dc/elements/1.1/"/>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purl.org/dc/terms/"/>
    <ds:schemaRef ds:uri="77454e50-50c2-461d-b07e-8c32c999ff7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1679</TotalTime>
  <Words>2300</Words>
  <Application>Microsoft Office PowerPoint</Application>
  <PresentationFormat>On-screen Show (16:9)</PresentationFormat>
  <Paragraphs>219</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Cambria Math</vt:lpstr>
      <vt:lpstr>Inter</vt:lpstr>
      <vt:lpstr>Segoe UI</vt:lpstr>
      <vt:lpstr>Times New Roman</vt:lpstr>
      <vt:lpstr>Segoe UI (Body)</vt:lpstr>
      <vt:lpstr>FS PF BeauSans Pro Bold (Headings)</vt:lpstr>
      <vt:lpstr>Lato</vt:lpstr>
      <vt:lpstr>Arial</vt:lpstr>
      <vt:lpstr>Sarabun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 Luu Khanh Quynh</cp:lastModifiedBy>
  <cp:revision>13</cp:revision>
  <dcterms:modified xsi:type="dcterms:W3CDTF">2023-10-11T17:04:42Z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0x0101004F586635E8AB0C42BFD5A83167E64D15</vt:lpwstr>
  </property>
</Properties>
</file>